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2" r:id="rId14"/>
    <p:sldId id="270" r:id="rId15"/>
  </p:sldIdLst>
  <p:sldSz cx="18288000" cy="10287000"/>
  <p:notesSz cx="6858000" cy="9144000"/>
  <p:embeddedFontLst>
    <p:embeddedFont>
      <p:font typeface="Crimson Pro" panose="020B0604020202020204" charset="0"/>
      <p:regular r:id="rId17"/>
    </p:embeddedFont>
    <p:embeddedFont>
      <p:font typeface="Crimson Pro Bold" panose="020B0604020202020204" charset="0"/>
      <p:regular r:id="rId18"/>
    </p:embeddedFont>
    <p:embeddedFont>
      <p:font typeface="Open Sans" panose="020B0606030504020204" pitchFamily="34" charset="0"/>
      <p:regular r:id="rId19"/>
    </p:embeddedFont>
    <p:embeddedFont>
      <p:font typeface="Open Sans Bold" panose="020B0806030504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0" d="100"/>
          <a:sy n="40" d="100"/>
        </p:scale>
        <p:origin x="554" y="2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05.05.2024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585463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6022996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ieeexplore.ieee.org/document/9031939/" TargetMode="External"/><Relationship Id="rId3" Type="http://schemas.openxmlformats.org/officeDocument/2006/relationships/hyperlink" Target="https://ieeexplore.ieee.org/abstract/document/10147586/" TargetMode="External"/><Relationship Id="rId7" Type="http://schemas.openxmlformats.org/officeDocument/2006/relationships/hyperlink" Target="https://ieeexplore.ieee.org/document/9797202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ieeexplore.ieee.org/document/10374122" TargetMode="External"/><Relationship Id="rId5" Type="http://schemas.openxmlformats.org/officeDocument/2006/relationships/hyperlink" Target="https://ieeexplore.ieee.org/document/8736227/" TargetMode="External"/><Relationship Id="rId4" Type="http://schemas.openxmlformats.org/officeDocument/2006/relationships/hyperlink" Target="https://www.academia.edu/download/105651467/31990_66651_1_PB.pdf" TargetMode="External"/><Relationship Id="rId9" Type="http://schemas.openxmlformats.org/officeDocument/2006/relationships/hyperlink" Target="https://youtu.be/ycAf2J4Ll3o?si=kMcjwWKx63rN2y6-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EDE9"/>
            </a:solidFill>
          </p:spPr>
        </p:sp>
      </p:grpSp>
      <p:sp>
        <p:nvSpPr>
          <p:cNvPr id="4" name="Freeform 4" descr="preencoded.png"/>
          <p:cNvSpPr/>
          <p:nvPr/>
        </p:nvSpPr>
        <p:spPr>
          <a:xfrm>
            <a:off x="4909691" y="750391"/>
            <a:ext cx="8468469" cy="2635598"/>
          </a:xfrm>
          <a:custGeom>
            <a:avLst/>
            <a:gdLst/>
            <a:ahLst/>
            <a:cxnLst/>
            <a:rect l="l" t="t" r="r" b="b"/>
            <a:pathLst>
              <a:path w="8468469" h="2635598">
                <a:moveTo>
                  <a:pt x="0" y="0"/>
                </a:moveTo>
                <a:lnTo>
                  <a:pt x="8468469" y="0"/>
                </a:lnTo>
                <a:lnTo>
                  <a:pt x="8468469" y="2635598"/>
                </a:lnTo>
                <a:lnTo>
                  <a:pt x="0" y="26355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58" b="-58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770644" y="3633072"/>
            <a:ext cx="12746712" cy="557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86"/>
              </a:lnSpc>
            </a:pPr>
            <a:r>
              <a:rPr lang="en-US" sz="2678">
                <a:solidFill>
                  <a:srgbClr val="443728"/>
                </a:solidFill>
                <a:latin typeface="Open Sans Bold"/>
              </a:rPr>
              <a:t>THIRD YEAR OF ENGINEERING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770644" y="4483477"/>
            <a:ext cx="12746712" cy="557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86"/>
              </a:lnSpc>
            </a:pPr>
            <a:r>
              <a:rPr lang="en-US" sz="2678">
                <a:solidFill>
                  <a:srgbClr val="443728"/>
                </a:solidFill>
                <a:latin typeface="Open Sans Bold"/>
              </a:rPr>
              <a:t>DEPARTMENT OF ELECTRONIC AND TELECOMMUNICATIONS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770644" y="6094541"/>
            <a:ext cx="12746712" cy="429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28"/>
              </a:lnSpc>
            </a:pPr>
            <a:r>
              <a:rPr lang="en-US" sz="2143">
                <a:solidFill>
                  <a:srgbClr val="443728"/>
                </a:solidFill>
                <a:latin typeface="Open Sans"/>
              </a:rPr>
              <a:t>Project By :                                                                                                          Under Guidance of 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770644" y="6836152"/>
            <a:ext cx="12746712" cy="429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28"/>
              </a:lnSpc>
            </a:pPr>
            <a:r>
              <a:rPr lang="en-US" sz="2143">
                <a:solidFill>
                  <a:srgbClr val="443728"/>
                </a:solidFill>
                <a:latin typeface="Open Sans"/>
              </a:rPr>
              <a:t>Asmita Walke - F21211001                                                                                Mrs . Kanchan Tiwari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770644" y="7577762"/>
            <a:ext cx="12746712" cy="429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28"/>
              </a:lnSpc>
            </a:pPr>
            <a:r>
              <a:rPr lang="en-US" sz="2143">
                <a:solidFill>
                  <a:srgbClr val="443728"/>
                </a:solidFill>
                <a:latin typeface="Open Sans"/>
              </a:rPr>
              <a:t>Divyanshi Rathore - F21211068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770644" y="8319374"/>
            <a:ext cx="12746712" cy="429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28"/>
              </a:lnSpc>
            </a:pPr>
            <a:r>
              <a:rPr lang="en-US" sz="2143">
                <a:solidFill>
                  <a:srgbClr val="443728"/>
                </a:solidFill>
                <a:latin typeface="Open Sans"/>
              </a:rPr>
              <a:t>Jyotika Kumari - F21211075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EDE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A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803461" y="598179"/>
            <a:ext cx="12139220" cy="9098763"/>
          </a:xfrm>
          <a:custGeom>
            <a:avLst/>
            <a:gdLst/>
            <a:ahLst/>
            <a:cxnLst/>
            <a:rect l="l" t="t" r="r" b="b"/>
            <a:pathLst>
              <a:path w="12139220" h="9098763">
                <a:moveTo>
                  <a:pt x="0" y="0"/>
                </a:moveTo>
                <a:lnTo>
                  <a:pt x="12139220" y="0"/>
                </a:lnTo>
                <a:lnTo>
                  <a:pt x="12139220" y="9098763"/>
                </a:lnTo>
                <a:lnTo>
                  <a:pt x="0" y="90987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EDE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A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0" y="-9525"/>
            <a:ext cx="18288000" cy="10287000"/>
            <a:chOff x="0" y="0"/>
            <a:chExt cx="24384000" cy="13716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EDE9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2349785" y="3008554"/>
            <a:ext cx="2543247" cy="1859025"/>
            <a:chOff x="0" y="0"/>
            <a:chExt cx="6393736" cy="46736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93736" cy="4673600"/>
            </a:xfrm>
            <a:custGeom>
              <a:avLst/>
              <a:gdLst/>
              <a:ahLst/>
              <a:cxnLst/>
              <a:rect l="l" t="t" r="r" b="b"/>
              <a:pathLst>
                <a:path w="6393736" h="4673600">
                  <a:moveTo>
                    <a:pt x="91323" y="0"/>
                  </a:moveTo>
                  <a:lnTo>
                    <a:pt x="6302413" y="0"/>
                  </a:lnTo>
                  <a:cubicBezTo>
                    <a:pt x="6352849" y="0"/>
                    <a:pt x="6393736" y="40887"/>
                    <a:pt x="6393736" y="91323"/>
                  </a:cubicBezTo>
                  <a:lnTo>
                    <a:pt x="6393736" y="4582277"/>
                  </a:lnTo>
                  <a:cubicBezTo>
                    <a:pt x="6393736" y="4606497"/>
                    <a:pt x="6384114" y="4629726"/>
                    <a:pt x="6366988" y="4646852"/>
                  </a:cubicBezTo>
                  <a:cubicBezTo>
                    <a:pt x="6349861" y="4663978"/>
                    <a:pt x="6326633" y="4673600"/>
                    <a:pt x="6302413" y="4673600"/>
                  </a:cubicBezTo>
                  <a:lnTo>
                    <a:pt x="91323" y="4673600"/>
                  </a:lnTo>
                  <a:cubicBezTo>
                    <a:pt x="67103" y="4673600"/>
                    <a:pt x="43874" y="4663978"/>
                    <a:pt x="26748" y="4646852"/>
                  </a:cubicBezTo>
                  <a:cubicBezTo>
                    <a:pt x="9622" y="4629726"/>
                    <a:pt x="0" y="4606497"/>
                    <a:pt x="0" y="4582277"/>
                  </a:cubicBezTo>
                  <a:lnTo>
                    <a:pt x="0" y="91323"/>
                  </a:lnTo>
                  <a:cubicBezTo>
                    <a:pt x="0" y="67103"/>
                    <a:pt x="9622" y="43874"/>
                    <a:pt x="26748" y="26748"/>
                  </a:cubicBezTo>
                  <a:cubicBezTo>
                    <a:pt x="43874" y="9622"/>
                    <a:pt x="67103" y="0"/>
                    <a:pt x="91323" y="0"/>
                  </a:cubicBez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6393736" cy="4683125"/>
            </a:xfrm>
            <a:prstGeom prst="rect">
              <a:avLst/>
            </a:prstGeom>
          </p:spPr>
          <p:txBody>
            <a:bodyPr lIns="8981" tIns="8981" rIns="8981" bIns="8981" rtlCol="0" anchor="ctr"/>
            <a:lstStyle/>
            <a:p>
              <a:pPr algn="ctr">
                <a:lnSpc>
                  <a:spcPts val="325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329087" y="3008554"/>
            <a:ext cx="3414410" cy="1859025"/>
            <a:chOff x="0" y="0"/>
            <a:chExt cx="8875825" cy="483257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875825" cy="4832572"/>
            </a:xfrm>
            <a:custGeom>
              <a:avLst/>
              <a:gdLst/>
              <a:ahLst/>
              <a:cxnLst/>
              <a:rect l="l" t="t" r="r" b="b"/>
              <a:pathLst>
                <a:path w="8875825" h="4832572">
                  <a:moveTo>
                    <a:pt x="68023" y="0"/>
                  </a:moveTo>
                  <a:lnTo>
                    <a:pt x="8807802" y="0"/>
                  </a:lnTo>
                  <a:cubicBezTo>
                    <a:pt x="8825843" y="0"/>
                    <a:pt x="8843145" y="7167"/>
                    <a:pt x="8855901" y="19923"/>
                  </a:cubicBezTo>
                  <a:cubicBezTo>
                    <a:pt x="8868658" y="32680"/>
                    <a:pt x="8875825" y="49982"/>
                    <a:pt x="8875825" y="68023"/>
                  </a:cubicBezTo>
                  <a:lnTo>
                    <a:pt x="8875825" y="4764550"/>
                  </a:lnTo>
                  <a:cubicBezTo>
                    <a:pt x="8875825" y="4802118"/>
                    <a:pt x="8845370" y="4832572"/>
                    <a:pt x="8807802" y="4832572"/>
                  </a:cubicBezTo>
                  <a:lnTo>
                    <a:pt x="68023" y="4832572"/>
                  </a:lnTo>
                  <a:cubicBezTo>
                    <a:pt x="49982" y="4832572"/>
                    <a:pt x="32680" y="4825406"/>
                    <a:pt x="19923" y="4812649"/>
                  </a:cubicBezTo>
                  <a:cubicBezTo>
                    <a:pt x="7167" y="4799892"/>
                    <a:pt x="0" y="4782591"/>
                    <a:pt x="0" y="4764550"/>
                  </a:cubicBezTo>
                  <a:lnTo>
                    <a:pt x="0" y="68023"/>
                  </a:lnTo>
                  <a:cubicBezTo>
                    <a:pt x="0" y="49982"/>
                    <a:pt x="7167" y="32680"/>
                    <a:pt x="19923" y="19923"/>
                  </a:cubicBezTo>
                  <a:cubicBezTo>
                    <a:pt x="32680" y="7167"/>
                    <a:pt x="49982" y="0"/>
                    <a:pt x="68023" y="0"/>
                  </a:cubicBezTo>
                  <a:close/>
                </a:path>
              </a:pathLst>
            </a:custGeom>
            <a:solidFill>
              <a:srgbClr val="E2E2E2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8875825" cy="4842098"/>
            </a:xfrm>
            <a:prstGeom prst="rect">
              <a:avLst/>
            </a:prstGeom>
          </p:spPr>
          <p:txBody>
            <a:bodyPr lIns="8903" tIns="8903" rIns="8903" bIns="8903" rtlCol="0" anchor="ctr"/>
            <a:lstStyle/>
            <a:p>
              <a:pPr algn="ctr">
                <a:lnSpc>
                  <a:spcPts val="325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7552170" y="3239040"/>
            <a:ext cx="2968244" cy="1325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90"/>
              </a:lnSpc>
              <a:spcBef>
                <a:spcPct val="0"/>
              </a:spcBef>
            </a:pPr>
            <a:r>
              <a:rPr lang="en-US" sz="2564" dirty="0">
                <a:solidFill>
                  <a:srgbClr val="000000"/>
                </a:solidFill>
                <a:latin typeface="Open Sans"/>
              </a:rPr>
              <a:t>Read Accelerometer from MPU6050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3158041" y="2998814"/>
            <a:ext cx="3917456" cy="1868766"/>
            <a:chOff x="0" y="0"/>
            <a:chExt cx="9797171" cy="46736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9797171" cy="4673600"/>
            </a:xfrm>
            <a:custGeom>
              <a:avLst/>
              <a:gdLst/>
              <a:ahLst/>
              <a:cxnLst/>
              <a:rect l="l" t="t" r="r" b="b"/>
              <a:pathLst>
                <a:path w="9797171" h="4673600">
                  <a:moveTo>
                    <a:pt x="59288" y="0"/>
                  </a:moveTo>
                  <a:lnTo>
                    <a:pt x="9737883" y="0"/>
                  </a:lnTo>
                  <a:cubicBezTo>
                    <a:pt x="9770627" y="0"/>
                    <a:pt x="9797171" y="26544"/>
                    <a:pt x="9797171" y="59288"/>
                  </a:cubicBezTo>
                  <a:lnTo>
                    <a:pt x="9797171" y="4614312"/>
                  </a:lnTo>
                  <a:cubicBezTo>
                    <a:pt x="9797171" y="4647056"/>
                    <a:pt x="9770627" y="4673600"/>
                    <a:pt x="9737883" y="4673600"/>
                  </a:cubicBezTo>
                  <a:lnTo>
                    <a:pt x="59288" y="4673600"/>
                  </a:lnTo>
                  <a:cubicBezTo>
                    <a:pt x="26544" y="4673600"/>
                    <a:pt x="0" y="4647056"/>
                    <a:pt x="0" y="4614312"/>
                  </a:cubicBezTo>
                  <a:lnTo>
                    <a:pt x="0" y="59288"/>
                  </a:lnTo>
                  <a:cubicBezTo>
                    <a:pt x="0" y="26544"/>
                    <a:pt x="26544" y="0"/>
                    <a:pt x="59288" y="0"/>
                  </a:cubicBezTo>
                  <a:close/>
                </a:path>
              </a:pathLst>
            </a:custGeom>
            <a:solidFill>
              <a:srgbClr val="E2E2E2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9525"/>
              <a:ext cx="9797171" cy="4683125"/>
            </a:xfrm>
            <a:prstGeom prst="rect">
              <a:avLst/>
            </a:prstGeom>
          </p:spPr>
          <p:txBody>
            <a:bodyPr lIns="9028" tIns="9028" rIns="9028" bIns="9028" rtlCol="0" anchor="ctr"/>
            <a:lstStyle/>
            <a:p>
              <a:pPr algn="ctr">
                <a:lnSpc>
                  <a:spcPts val="325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3358066" y="3174933"/>
            <a:ext cx="3463281" cy="1389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31"/>
              </a:lnSpc>
              <a:spcBef>
                <a:spcPct val="0"/>
              </a:spcBef>
            </a:pPr>
            <a:r>
              <a:rPr lang="en-US" sz="2665">
                <a:solidFill>
                  <a:srgbClr val="000000"/>
                </a:solidFill>
                <a:latin typeface="Open Sans"/>
              </a:rPr>
              <a:t>Calculate Angle and Angular Velocity/Acceleration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3206961" y="6486082"/>
            <a:ext cx="4052339" cy="2028377"/>
            <a:chOff x="0" y="0"/>
            <a:chExt cx="5403119" cy="2704503"/>
          </a:xfrm>
        </p:grpSpPr>
        <p:grpSp>
          <p:nvGrpSpPr>
            <p:cNvPr id="20" name="Group 20"/>
            <p:cNvGrpSpPr/>
            <p:nvPr/>
          </p:nvGrpSpPr>
          <p:grpSpPr>
            <a:xfrm>
              <a:off x="0" y="0"/>
              <a:ext cx="5403119" cy="2704503"/>
              <a:chOff x="0" y="0"/>
              <a:chExt cx="10346267" cy="5178769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10346267" cy="5178770"/>
              </a:xfrm>
              <a:custGeom>
                <a:avLst/>
                <a:gdLst/>
                <a:ahLst/>
                <a:cxnLst/>
                <a:rect l="l" t="t" r="r" b="b"/>
                <a:pathLst>
                  <a:path w="10346267" h="5178770">
                    <a:moveTo>
                      <a:pt x="57314" y="0"/>
                    </a:moveTo>
                    <a:lnTo>
                      <a:pt x="10288953" y="0"/>
                    </a:lnTo>
                    <a:cubicBezTo>
                      <a:pt x="10304153" y="0"/>
                      <a:pt x="10318731" y="6038"/>
                      <a:pt x="10329480" y="16787"/>
                    </a:cubicBezTo>
                    <a:cubicBezTo>
                      <a:pt x="10340229" y="27536"/>
                      <a:pt x="10346267" y="42114"/>
                      <a:pt x="10346267" y="57314"/>
                    </a:cubicBezTo>
                    <a:lnTo>
                      <a:pt x="10346267" y="5121455"/>
                    </a:lnTo>
                    <a:cubicBezTo>
                      <a:pt x="10346267" y="5136656"/>
                      <a:pt x="10340229" y="5151234"/>
                      <a:pt x="10329480" y="5161983"/>
                    </a:cubicBezTo>
                    <a:cubicBezTo>
                      <a:pt x="10318731" y="5172731"/>
                      <a:pt x="10304153" y="5178770"/>
                      <a:pt x="10288953" y="5178770"/>
                    </a:cubicBezTo>
                    <a:lnTo>
                      <a:pt x="57314" y="5178770"/>
                    </a:lnTo>
                    <a:cubicBezTo>
                      <a:pt x="42114" y="5178770"/>
                      <a:pt x="27536" y="5172731"/>
                      <a:pt x="16787" y="5161983"/>
                    </a:cubicBezTo>
                    <a:cubicBezTo>
                      <a:pt x="6038" y="5151234"/>
                      <a:pt x="0" y="5136656"/>
                      <a:pt x="0" y="5121455"/>
                    </a:cubicBezTo>
                    <a:lnTo>
                      <a:pt x="0" y="57314"/>
                    </a:lnTo>
                    <a:cubicBezTo>
                      <a:pt x="0" y="42114"/>
                      <a:pt x="6038" y="27536"/>
                      <a:pt x="16787" y="16787"/>
                    </a:cubicBezTo>
                    <a:cubicBezTo>
                      <a:pt x="27536" y="6038"/>
                      <a:pt x="42114" y="0"/>
                      <a:pt x="57314" y="0"/>
                    </a:cubicBezTo>
                    <a:close/>
                  </a:path>
                </a:pathLst>
              </a:custGeom>
              <a:solidFill>
                <a:srgbClr val="E2E2E2"/>
              </a:solidFill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0" y="-9525"/>
                <a:ext cx="10346267" cy="5188294"/>
              </a:xfrm>
              <a:prstGeom prst="rect">
                <a:avLst/>
              </a:prstGeom>
            </p:spPr>
            <p:txBody>
              <a:bodyPr lIns="8843" tIns="8843" rIns="8843" bIns="8843" rtlCol="0" anchor="ctr"/>
              <a:lstStyle/>
              <a:p>
                <a:pPr algn="ctr">
                  <a:lnSpc>
                    <a:spcPts val="325"/>
                  </a:lnSpc>
                </a:pPr>
                <a:endParaRPr/>
              </a:p>
            </p:txBody>
          </p:sp>
        </p:grpSp>
        <p:sp>
          <p:nvSpPr>
            <p:cNvPr id="23" name="TextBox 23"/>
            <p:cNvSpPr txBox="1"/>
            <p:nvPr/>
          </p:nvSpPr>
          <p:spPr>
            <a:xfrm>
              <a:off x="384246" y="175234"/>
              <a:ext cx="4634627" cy="24071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55"/>
                </a:lnSpc>
                <a:spcBef>
                  <a:spcPct val="0"/>
                </a:spcBef>
              </a:pPr>
              <a:r>
                <a:rPr lang="en-US" sz="2611">
                  <a:solidFill>
                    <a:srgbClr val="000000"/>
                  </a:solidFill>
                  <a:latin typeface="Open Sans"/>
                </a:rPr>
                <a:t>Checks for higher acceleration and higher angular velocity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4893032" y="3740869"/>
            <a:ext cx="2436055" cy="700332"/>
            <a:chOff x="0" y="0"/>
            <a:chExt cx="1986926" cy="57121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986926" cy="571213"/>
            </a:xfrm>
            <a:custGeom>
              <a:avLst/>
              <a:gdLst/>
              <a:ahLst/>
              <a:cxnLst/>
              <a:rect l="l" t="t" r="r" b="b"/>
              <a:pathLst>
                <a:path w="1986926" h="571213">
                  <a:moveTo>
                    <a:pt x="1986926" y="285607"/>
                  </a:moveTo>
                  <a:lnTo>
                    <a:pt x="1580526" y="0"/>
                  </a:lnTo>
                  <a:lnTo>
                    <a:pt x="1580526" y="203200"/>
                  </a:lnTo>
                  <a:lnTo>
                    <a:pt x="0" y="203200"/>
                  </a:lnTo>
                  <a:lnTo>
                    <a:pt x="0" y="368013"/>
                  </a:lnTo>
                  <a:lnTo>
                    <a:pt x="1580526" y="368013"/>
                  </a:lnTo>
                  <a:lnTo>
                    <a:pt x="1580526" y="571213"/>
                  </a:lnTo>
                  <a:lnTo>
                    <a:pt x="1986926" y="285607"/>
                  </a:lnTo>
                  <a:close/>
                </a:path>
              </a:pathLst>
            </a:custGeom>
            <a:solidFill>
              <a:srgbClr val="CFCFCF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193675"/>
              <a:ext cx="1885326" cy="174338"/>
            </a:xfrm>
            <a:prstGeom prst="rect">
              <a:avLst/>
            </a:prstGeom>
          </p:spPr>
          <p:txBody>
            <a:bodyPr lIns="8262" tIns="8262" rIns="8262" bIns="8262" rtlCol="0" anchor="ctr"/>
            <a:lstStyle/>
            <a:p>
              <a:pPr algn="ctr">
                <a:lnSpc>
                  <a:spcPts val="325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0721986" y="3740869"/>
            <a:ext cx="2436055" cy="700332"/>
            <a:chOff x="0" y="0"/>
            <a:chExt cx="1986926" cy="571213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986926" cy="571213"/>
            </a:xfrm>
            <a:custGeom>
              <a:avLst/>
              <a:gdLst/>
              <a:ahLst/>
              <a:cxnLst/>
              <a:rect l="l" t="t" r="r" b="b"/>
              <a:pathLst>
                <a:path w="1986926" h="571213">
                  <a:moveTo>
                    <a:pt x="1986926" y="285607"/>
                  </a:moveTo>
                  <a:lnTo>
                    <a:pt x="1580526" y="0"/>
                  </a:lnTo>
                  <a:lnTo>
                    <a:pt x="1580526" y="203200"/>
                  </a:lnTo>
                  <a:lnTo>
                    <a:pt x="0" y="203200"/>
                  </a:lnTo>
                  <a:lnTo>
                    <a:pt x="0" y="368013"/>
                  </a:lnTo>
                  <a:lnTo>
                    <a:pt x="1580526" y="368013"/>
                  </a:lnTo>
                  <a:lnTo>
                    <a:pt x="1580526" y="571213"/>
                  </a:lnTo>
                  <a:lnTo>
                    <a:pt x="1986926" y="285607"/>
                  </a:lnTo>
                  <a:close/>
                </a:path>
              </a:pathLst>
            </a:custGeom>
            <a:solidFill>
              <a:srgbClr val="CFCFCF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193675"/>
              <a:ext cx="1885326" cy="174338"/>
            </a:xfrm>
            <a:prstGeom prst="rect">
              <a:avLst/>
            </a:prstGeom>
          </p:spPr>
          <p:txBody>
            <a:bodyPr lIns="8262" tIns="8262" rIns="8262" bIns="8262" rtlCol="0" anchor="ctr"/>
            <a:lstStyle/>
            <a:p>
              <a:pPr algn="ctr">
                <a:lnSpc>
                  <a:spcPts val="325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 rot="-10800000">
            <a:off x="11181459" y="7150105"/>
            <a:ext cx="2025502" cy="700332"/>
            <a:chOff x="0" y="0"/>
            <a:chExt cx="1652065" cy="571213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652065" cy="571213"/>
            </a:xfrm>
            <a:custGeom>
              <a:avLst/>
              <a:gdLst/>
              <a:ahLst/>
              <a:cxnLst/>
              <a:rect l="l" t="t" r="r" b="b"/>
              <a:pathLst>
                <a:path w="1652065" h="571213">
                  <a:moveTo>
                    <a:pt x="1652065" y="285607"/>
                  </a:moveTo>
                  <a:lnTo>
                    <a:pt x="1245665" y="0"/>
                  </a:lnTo>
                  <a:lnTo>
                    <a:pt x="1245665" y="203200"/>
                  </a:lnTo>
                  <a:lnTo>
                    <a:pt x="0" y="203200"/>
                  </a:lnTo>
                  <a:lnTo>
                    <a:pt x="0" y="368013"/>
                  </a:lnTo>
                  <a:lnTo>
                    <a:pt x="1245665" y="368013"/>
                  </a:lnTo>
                  <a:lnTo>
                    <a:pt x="1245665" y="571213"/>
                  </a:lnTo>
                  <a:lnTo>
                    <a:pt x="1652065" y="285607"/>
                  </a:lnTo>
                  <a:close/>
                </a:path>
              </a:pathLst>
            </a:custGeom>
            <a:solidFill>
              <a:srgbClr val="CFCFCF"/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193675"/>
              <a:ext cx="1550465" cy="174338"/>
            </a:xfrm>
            <a:prstGeom prst="rect">
              <a:avLst/>
            </a:prstGeom>
          </p:spPr>
          <p:txBody>
            <a:bodyPr lIns="8262" tIns="8262" rIns="8262" bIns="8262" rtlCol="0" anchor="ctr"/>
            <a:lstStyle/>
            <a:p>
              <a:pPr algn="ctr">
                <a:lnSpc>
                  <a:spcPts val="325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2349785" y="3683719"/>
            <a:ext cx="2477312" cy="456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12"/>
              </a:lnSpc>
              <a:spcBef>
                <a:spcPct val="0"/>
              </a:spcBef>
            </a:pPr>
            <a:r>
              <a:rPr lang="en-US" sz="2651">
                <a:solidFill>
                  <a:srgbClr val="000000"/>
                </a:solidFill>
                <a:latin typeface="Open Sans"/>
              </a:rPr>
              <a:t>Start 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1668812" y="6486082"/>
            <a:ext cx="9512648" cy="2028377"/>
            <a:chOff x="0" y="0"/>
            <a:chExt cx="12683530" cy="2704503"/>
          </a:xfrm>
        </p:grpSpPr>
        <p:grpSp>
          <p:nvGrpSpPr>
            <p:cNvPr id="35" name="Group 35"/>
            <p:cNvGrpSpPr/>
            <p:nvPr/>
          </p:nvGrpSpPr>
          <p:grpSpPr>
            <a:xfrm>
              <a:off x="6806458" y="0"/>
              <a:ext cx="5877072" cy="2704503"/>
              <a:chOff x="0" y="0"/>
              <a:chExt cx="11253826" cy="5178769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0" y="0"/>
                <a:ext cx="11253826" cy="5178770"/>
              </a:xfrm>
              <a:custGeom>
                <a:avLst/>
                <a:gdLst/>
                <a:ahLst/>
                <a:cxnLst/>
                <a:rect l="l" t="t" r="r" b="b"/>
                <a:pathLst>
                  <a:path w="11253826" h="5178770">
                    <a:moveTo>
                      <a:pt x="52692" y="0"/>
                    </a:moveTo>
                    <a:lnTo>
                      <a:pt x="11201134" y="0"/>
                    </a:lnTo>
                    <a:cubicBezTo>
                      <a:pt x="11215108" y="0"/>
                      <a:pt x="11228512" y="5552"/>
                      <a:pt x="11238393" y="15433"/>
                    </a:cubicBezTo>
                    <a:cubicBezTo>
                      <a:pt x="11248275" y="25315"/>
                      <a:pt x="11253826" y="38717"/>
                      <a:pt x="11253826" y="52692"/>
                    </a:cubicBezTo>
                    <a:lnTo>
                      <a:pt x="11253826" y="5126077"/>
                    </a:lnTo>
                    <a:cubicBezTo>
                      <a:pt x="11253826" y="5140052"/>
                      <a:pt x="11248275" y="5153454"/>
                      <a:pt x="11238393" y="5163336"/>
                    </a:cubicBezTo>
                    <a:cubicBezTo>
                      <a:pt x="11228512" y="5173218"/>
                      <a:pt x="11215108" y="5178770"/>
                      <a:pt x="11201134" y="5178770"/>
                    </a:cubicBezTo>
                    <a:lnTo>
                      <a:pt x="52692" y="5178770"/>
                    </a:lnTo>
                    <a:cubicBezTo>
                      <a:pt x="23591" y="5178770"/>
                      <a:pt x="0" y="5155178"/>
                      <a:pt x="0" y="5126077"/>
                    </a:cubicBezTo>
                    <a:lnTo>
                      <a:pt x="0" y="52692"/>
                    </a:lnTo>
                    <a:cubicBezTo>
                      <a:pt x="0" y="38717"/>
                      <a:pt x="5552" y="25315"/>
                      <a:pt x="15433" y="15433"/>
                    </a:cubicBezTo>
                    <a:cubicBezTo>
                      <a:pt x="25315" y="5552"/>
                      <a:pt x="38717" y="0"/>
                      <a:pt x="52692" y="0"/>
                    </a:cubicBezTo>
                    <a:close/>
                  </a:path>
                </a:pathLst>
              </a:custGeom>
              <a:solidFill>
                <a:srgbClr val="E2E2E2"/>
              </a:solidFill>
            </p:spPr>
          </p:sp>
          <p:sp>
            <p:nvSpPr>
              <p:cNvPr id="37" name="TextBox 37"/>
              <p:cNvSpPr txBox="1"/>
              <p:nvPr/>
            </p:nvSpPr>
            <p:spPr>
              <a:xfrm>
                <a:off x="0" y="-9525"/>
                <a:ext cx="11253826" cy="5188294"/>
              </a:xfrm>
              <a:prstGeom prst="rect">
                <a:avLst/>
              </a:prstGeom>
            </p:spPr>
            <p:txBody>
              <a:bodyPr lIns="8843" tIns="8843" rIns="8843" bIns="8843" rtlCol="0" anchor="ctr"/>
              <a:lstStyle/>
              <a:p>
                <a:pPr algn="ctr">
                  <a:lnSpc>
                    <a:spcPts val="325"/>
                  </a:lnSpc>
                </a:pPr>
                <a:endParaRPr/>
              </a:p>
            </p:txBody>
          </p:sp>
        </p:grpSp>
        <p:sp>
          <p:nvSpPr>
            <p:cNvPr id="38" name="TextBox 38"/>
            <p:cNvSpPr txBox="1"/>
            <p:nvPr/>
          </p:nvSpPr>
          <p:spPr>
            <a:xfrm>
              <a:off x="6990238" y="105639"/>
              <a:ext cx="5509512" cy="24078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26"/>
                </a:lnSpc>
                <a:spcBef>
                  <a:spcPct val="0"/>
                </a:spcBef>
              </a:pPr>
              <a:r>
                <a:rPr lang="en-US" sz="2590">
                  <a:solidFill>
                    <a:srgbClr val="000000"/>
                  </a:solidFill>
                  <a:latin typeface="Open Sans"/>
                </a:rPr>
                <a:t>If 4th block condition satisfies , MPU6050 notifies ESP32 that fall has detected</a:t>
              </a:r>
            </a:p>
          </p:txBody>
        </p:sp>
        <p:grpSp>
          <p:nvGrpSpPr>
            <p:cNvPr id="39" name="Group 39"/>
            <p:cNvGrpSpPr/>
            <p:nvPr/>
          </p:nvGrpSpPr>
          <p:grpSpPr>
            <a:xfrm rot="-10800000">
              <a:off x="4105789" y="940481"/>
              <a:ext cx="2700669" cy="933775"/>
              <a:chOff x="0" y="0"/>
              <a:chExt cx="1652065" cy="571213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0" y="0"/>
                <a:ext cx="1652065" cy="571213"/>
              </a:xfrm>
              <a:custGeom>
                <a:avLst/>
                <a:gdLst/>
                <a:ahLst/>
                <a:cxnLst/>
                <a:rect l="l" t="t" r="r" b="b"/>
                <a:pathLst>
                  <a:path w="1652065" h="571213">
                    <a:moveTo>
                      <a:pt x="1652065" y="285607"/>
                    </a:moveTo>
                    <a:lnTo>
                      <a:pt x="1245665" y="0"/>
                    </a:lnTo>
                    <a:lnTo>
                      <a:pt x="1245665" y="203200"/>
                    </a:lnTo>
                    <a:lnTo>
                      <a:pt x="0" y="203200"/>
                    </a:lnTo>
                    <a:lnTo>
                      <a:pt x="0" y="368013"/>
                    </a:lnTo>
                    <a:lnTo>
                      <a:pt x="1245665" y="368013"/>
                    </a:lnTo>
                    <a:lnTo>
                      <a:pt x="1245665" y="571213"/>
                    </a:lnTo>
                    <a:lnTo>
                      <a:pt x="1652065" y="285607"/>
                    </a:lnTo>
                    <a:close/>
                  </a:path>
                </a:pathLst>
              </a:custGeom>
              <a:solidFill>
                <a:srgbClr val="CFCFCF"/>
              </a:solidFill>
            </p:spPr>
          </p:sp>
          <p:sp>
            <p:nvSpPr>
              <p:cNvPr id="41" name="TextBox 41"/>
              <p:cNvSpPr txBox="1"/>
              <p:nvPr/>
            </p:nvSpPr>
            <p:spPr>
              <a:xfrm>
                <a:off x="0" y="193675"/>
                <a:ext cx="1550465" cy="174338"/>
              </a:xfrm>
              <a:prstGeom prst="rect">
                <a:avLst/>
              </a:prstGeom>
            </p:spPr>
            <p:txBody>
              <a:bodyPr lIns="8262" tIns="8262" rIns="8262" bIns="8262" rtlCol="0" anchor="ctr"/>
              <a:lstStyle/>
              <a:p>
                <a:pPr algn="ctr">
                  <a:lnSpc>
                    <a:spcPts val="325"/>
                  </a:lnSpc>
                </a:pPr>
                <a:endParaRPr/>
              </a:p>
            </p:txBody>
          </p:sp>
        </p:grpSp>
        <p:grpSp>
          <p:nvGrpSpPr>
            <p:cNvPr id="42" name="Group 42"/>
            <p:cNvGrpSpPr/>
            <p:nvPr/>
          </p:nvGrpSpPr>
          <p:grpSpPr>
            <a:xfrm>
              <a:off x="0" y="0"/>
              <a:ext cx="4105789" cy="2704503"/>
              <a:chOff x="0" y="0"/>
              <a:chExt cx="7741482" cy="5099351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0" y="0"/>
                <a:ext cx="7741482" cy="5099350"/>
              </a:xfrm>
              <a:custGeom>
                <a:avLst/>
                <a:gdLst/>
                <a:ahLst/>
                <a:cxnLst/>
                <a:rect l="l" t="t" r="r" b="b"/>
                <a:pathLst>
                  <a:path w="7741482" h="5099350">
                    <a:moveTo>
                      <a:pt x="75424" y="0"/>
                    </a:moveTo>
                    <a:lnTo>
                      <a:pt x="7666058" y="0"/>
                    </a:lnTo>
                    <a:cubicBezTo>
                      <a:pt x="7707713" y="0"/>
                      <a:pt x="7741482" y="33769"/>
                      <a:pt x="7741482" y="75424"/>
                    </a:cubicBezTo>
                    <a:lnTo>
                      <a:pt x="7741482" y="5023926"/>
                    </a:lnTo>
                    <a:cubicBezTo>
                      <a:pt x="7741482" y="5065582"/>
                      <a:pt x="7707713" y="5099350"/>
                      <a:pt x="7666058" y="5099350"/>
                    </a:cubicBezTo>
                    <a:lnTo>
                      <a:pt x="75424" y="5099350"/>
                    </a:lnTo>
                    <a:cubicBezTo>
                      <a:pt x="55421" y="5099350"/>
                      <a:pt x="36236" y="5091404"/>
                      <a:pt x="22091" y="5077259"/>
                    </a:cubicBezTo>
                    <a:cubicBezTo>
                      <a:pt x="7946" y="5063114"/>
                      <a:pt x="0" y="5043930"/>
                      <a:pt x="0" y="5023926"/>
                    </a:cubicBezTo>
                    <a:lnTo>
                      <a:pt x="0" y="75424"/>
                    </a:lnTo>
                    <a:cubicBezTo>
                      <a:pt x="0" y="33769"/>
                      <a:pt x="33769" y="0"/>
                      <a:pt x="75424" y="0"/>
                    </a:cubicBezTo>
                    <a:close/>
                  </a:path>
                </a:pathLst>
              </a:custGeom>
              <a:solidFill>
                <a:srgbClr val="E2E2E2"/>
              </a:solidFill>
            </p:spPr>
          </p:sp>
          <p:sp>
            <p:nvSpPr>
              <p:cNvPr id="44" name="TextBox 44"/>
              <p:cNvSpPr txBox="1"/>
              <p:nvPr/>
            </p:nvSpPr>
            <p:spPr>
              <a:xfrm>
                <a:off x="0" y="-9525"/>
                <a:ext cx="7741482" cy="5108876"/>
              </a:xfrm>
              <a:prstGeom prst="rect">
                <a:avLst/>
              </a:prstGeom>
            </p:spPr>
            <p:txBody>
              <a:bodyPr lIns="8981" tIns="8981" rIns="8981" bIns="8981" rtlCol="0" anchor="ctr"/>
              <a:lstStyle/>
              <a:p>
                <a:pPr algn="ctr">
                  <a:lnSpc>
                    <a:spcPts val="325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45" name="TextBox 45"/>
            <p:cNvSpPr txBox="1"/>
            <p:nvPr/>
          </p:nvSpPr>
          <p:spPr>
            <a:xfrm>
              <a:off x="374945" y="95405"/>
              <a:ext cx="3553044" cy="2456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12"/>
                </a:lnSpc>
                <a:spcBef>
                  <a:spcPct val="0"/>
                </a:spcBef>
              </a:pPr>
              <a:r>
                <a:rPr lang="en-US" sz="2651">
                  <a:solidFill>
                    <a:srgbClr val="000000"/>
                  </a:solidFill>
                  <a:latin typeface="Open Sans"/>
                </a:rPr>
                <a:t>If fall not detected it will start the process again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 rot="5400000">
            <a:off x="14332672" y="5351820"/>
            <a:ext cx="1568193" cy="700332"/>
            <a:chOff x="0" y="0"/>
            <a:chExt cx="1279069" cy="571213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1279070" cy="571213"/>
            </a:xfrm>
            <a:custGeom>
              <a:avLst/>
              <a:gdLst/>
              <a:ahLst/>
              <a:cxnLst/>
              <a:rect l="l" t="t" r="r" b="b"/>
              <a:pathLst>
                <a:path w="1279070" h="571213">
                  <a:moveTo>
                    <a:pt x="1279070" y="285607"/>
                  </a:moveTo>
                  <a:lnTo>
                    <a:pt x="872670" y="0"/>
                  </a:lnTo>
                  <a:lnTo>
                    <a:pt x="872670" y="203200"/>
                  </a:lnTo>
                  <a:lnTo>
                    <a:pt x="0" y="203200"/>
                  </a:lnTo>
                  <a:lnTo>
                    <a:pt x="0" y="368013"/>
                  </a:lnTo>
                  <a:lnTo>
                    <a:pt x="872670" y="368013"/>
                  </a:lnTo>
                  <a:lnTo>
                    <a:pt x="872670" y="571213"/>
                  </a:lnTo>
                  <a:lnTo>
                    <a:pt x="1279070" y="285607"/>
                  </a:lnTo>
                  <a:close/>
                </a:path>
              </a:pathLst>
            </a:custGeom>
            <a:solidFill>
              <a:srgbClr val="CFCFCF"/>
            </a:solidFill>
          </p:spPr>
        </p:sp>
        <p:sp>
          <p:nvSpPr>
            <p:cNvPr id="48" name="TextBox 48"/>
            <p:cNvSpPr txBox="1"/>
            <p:nvPr/>
          </p:nvSpPr>
          <p:spPr>
            <a:xfrm>
              <a:off x="0" y="193675"/>
              <a:ext cx="1177469" cy="174338"/>
            </a:xfrm>
            <a:prstGeom prst="rect">
              <a:avLst/>
            </a:prstGeom>
          </p:spPr>
          <p:txBody>
            <a:bodyPr lIns="8262" tIns="8262" rIns="8262" bIns="8262" rtlCol="0" anchor="ctr"/>
            <a:lstStyle/>
            <a:p>
              <a:pPr algn="ctr">
                <a:lnSpc>
                  <a:spcPts val="325"/>
                </a:lnSpc>
              </a:pPr>
              <a:endParaRPr/>
            </a:p>
          </p:txBody>
        </p:sp>
      </p:grpSp>
      <p:grpSp>
        <p:nvGrpSpPr>
          <p:cNvPr id="49" name="Group 49"/>
          <p:cNvGrpSpPr/>
          <p:nvPr/>
        </p:nvGrpSpPr>
        <p:grpSpPr>
          <a:xfrm rot="-5400000">
            <a:off x="2704292" y="5301511"/>
            <a:ext cx="1568193" cy="700332"/>
            <a:chOff x="0" y="0"/>
            <a:chExt cx="1279069" cy="571213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1279070" cy="571213"/>
            </a:xfrm>
            <a:custGeom>
              <a:avLst/>
              <a:gdLst/>
              <a:ahLst/>
              <a:cxnLst/>
              <a:rect l="l" t="t" r="r" b="b"/>
              <a:pathLst>
                <a:path w="1279070" h="571213">
                  <a:moveTo>
                    <a:pt x="1279070" y="285607"/>
                  </a:moveTo>
                  <a:lnTo>
                    <a:pt x="872670" y="0"/>
                  </a:lnTo>
                  <a:lnTo>
                    <a:pt x="872670" y="203200"/>
                  </a:lnTo>
                  <a:lnTo>
                    <a:pt x="0" y="203200"/>
                  </a:lnTo>
                  <a:lnTo>
                    <a:pt x="0" y="368013"/>
                  </a:lnTo>
                  <a:lnTo>
                    <a:pt x="872670" y="368013"/>
                  </a:lnTo>
                  <a:lnTo>
                    <a:pt x="872670" y="571213"/>
                  </a:lnTo>
                  <a:lnTo>
                    <a:pt x="1279070" y="285607"/>
                  </a:lnTo>
                  <a:close/>
                </a:path>
              </a:pathLst>
            </a:custGeom>
            <a:solidFill>
              <a:srgbClr val="CFCFCF"/>
            </a:solidFill>
          </p:spPr>
        </p:sp>
        <p:sp>
          <p:nvSpPr>
            <p:cNvPr id="51" name="TextBox 51"/>
            <p:cNvSpPr txBox="1"/>
            <p:nvPr/>
          </p:nvSpPr>
          <p:spPr>
            <a:xfrm>
              <a:off x="0" y="193675"/>
              <a:ext cx="1177469" cy="174338"/>
            </a:xfrm>
            <a:prstGeom prst="rect">
              <a:avLst/>
            </a:prstGeom>
          </p:spPr>
          <p:txBody>
            <a:bodyPr lIns="8262" tIns="8262" rIns="8262" bIns="8262" rtlCol="0" anchor="ctr"/>
            <a:lstStyle/>
            <a:p>
              <a:pPr algn="ctr">
                <a:lnSpc>
                  <a:spcPts val="325"/>
                </a:lnSpc>
              </a:pPr>
              <a:endParaRPr/>
            </a:p>
          </p:txBody>
        </p:sp>
      </p:grpSp>
      <p:sp>
        <p:nvSpPr>
          <p:cNvPr id="52" name="TextBox 52"/>
          <p:cNvSpPr txBox="1"/>
          <p:nvPr/>
        </p:nvSpPr>
        <p:spPr>
          <a:xfrm>
            <a:off x="6970886" y="784986"/>
            <a:ext cx="4346228" cy="860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92"/>
              </a:lnSpc>
              <a:spcBef>
                <a:spcPct val="0"/>
              </a:spcBef>
            </a:pPr>
            <a:r>
              <a:rPr lang="en-US" sz="5433">
                <a:solidFill>
                  <a:srgbClr val="000000"/>
                </a:solidFill>
                <a:latin typeface="Crimson Pro Bold"/>
              </a:rPr>
              <a:t>Block Diagram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71641" y="4435897"/>
            <a:ext cx="4448501" cy="4062675"/>
            <a:chOff x="0" y="0"/>
            <a:chExt cx="5639792" cy="5150643"/>
          </a:xfrm>
        </p:grpSpPr>
        <p:sp>
          <p:nvSpPr>
            <p:cNvPr id="3" name="Freeform 3"/>
            <p:cNvSpPr/>
            <p:nvPr/>
          </p:nvSpPr>
          <p:spPr>
            <a:xfrm>
              <a:off x="11430" y="11557"/>
              <a:ext cx="5616829" cy="5127498"/>
            </a:xfrm>
            <a:custGeom>
              <a:avLst/>
              <a:gdLst/>
              <a:ahLst/>
              <a:cxnLst/>
              <a:rect l="l" t="t" r="r" b="b"/>
              <a:pathLst>
                <a:path w="5616829" h="5127498">
                  <a:moveTo>
                    <a:pt x="127" y="166624"/>
                  </a:moveTo>
                  <a:cubicBezTo>
                    <a:pt x="127" y="74549"/>
                    <a:pt x="74676" y="0"/>
                    <a:pt x="166751" y="0"/>
                  </a:cubicBezTo>
                  <a:lnTo>
                    <a:pt x="5450078" y="0"/>
                  </a:lnTo>
                  <a:cubicBezTo>
                    <a:pt x="5542153" y="0"/>
                    <a:pt x="5616829" y="74549"/>
                    <a:pt x="5616829" y="166624"/>
                  </a:cubicBezTo>
                  <a:lnTo>
                    <a:pt x="5616829" y="4960874"/>
                  </a:lnTo>
                  <a:cubicBezTo>
                    <a:pt x="5616829" y="5052949"/>
                    <a:pt x="5542153" y="5127498"/>
                    <a:pt x="5450078" y="5127498"/>
                  </a:cubicBezTo>
                  <a:lnTo>
                    <a:pt x="166751" y="5127498"/>
                  </a:lnTo>
                  <a:cubicBezTo>
                    <a:pt x="74676" y="5127498"/>
                    <a:pt x="0" y="5052949"/>
                    <a:pt x="0" y="4960874"/>
                  </a:cubicBezTo>
                  <a:close/>
                </a:path>
              </a:pathLst>
            </a:custGeom>
            <a:solidFill>
              <a:srgbClr val="EBE2E0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5639689" cy="5150612"/>
            </a:xfrm>
            <a:custGeom>
              <a:avLst/>
              <a:gdLst/>
              <a:ahLst/>
              <a:cxnLst/>
              <a:rect l="l" t="t" r="r" b="b"/>
              <a:pathLst>
                <a:path w="5639689" h="5150612">
                  <a:moveTo>
                    <a:pt x="0" y="178181"/>
                  </a:moveTo>
                  <a:cubicBezTo>
                    <a:pt x="0" y="79756"/>
                    <a:pt x="79756" y="0"/>
                    <a:pt x="178181" y="0"/>
                  </a:cubicBezTo>
                  <a:lnTo>
                    <a:pt x="5461508" y="0"/>
                  </a:lnTo>
                  <a:lnTo>
                    <a:pt x="5461508" y="11557"/>
                  </a:lnTo>
                  <a:lnTo>
                    <a:pt x="5461508" y="0"/>
                  </a:lnTo>
                  <a:cubicBezTo>
                    <a:pt x="5559933" y="0"/>
                    <a:pt x="5639689" y="79756"/>
                    <a:pt x="5639689" y="178181"/>
                  </a:cubicBezTo>
                  <a:lnTo>
                    <a:pt x="5628132" y="178181"/>
                  </a:lnTo>
                  <a:lnTo>
                    <a:pt x="5639689" y="178181"/>
                  </a:lnTo>
                  <a:lnTo>
                    <a:pt x="5639689" y="4972431"/>
                  </a:lnTo>
                  <a:lnTo>
                    <a:pt x="5628132" y="4972431"/>
                  </a:lnTo>
                  <a:lnTo>
                    <a:pt x="5639689" y="4972431"/>
                  </a:lnTo>
                  <a:cubicBezTo>
                    <a:pt x="5639689" y="5070856"/>
                    <a:pt x="5559933" y="5150612"/>
                    <a:pt x="5461508" y="5150612"/>
                  </a:cubicBezTo>
                  <a:lnTo>
                    <a:pt x="5461508" y="5139055"/>
                  </a:lnTo>
                  <a:lnTo>
                    <a:pt x="5461508" y="5150612"/>
                  </a:lnTo>
                  <a:lnTo>
                    <a:pt x="178181" y="5150612"/>
                  </a:lnTo>
                  <a:lnTo>
                    <a:pt x="178181" y="5139055"/>
                  </a:lnTo>
                  <a:lnTo>
                    <a:pt x="178181" y="5150612"/>
                  </a:lnTo>
                  <a:cubicBezTo>
                    <a:pt x="79756" y="5150612"/>
                    <a:pt x="0" y="5070856"/>
                    <a:pt x="0" y="4972431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4972431"/>
                  </a:lnTo>
                  <a:lnTo>
                    <a:pt x="11557" y="4972431"/>
                  </a:lnTo>
                  <a:lnTo>
                    <a:pt x="23114" y="4972431"/>
                  </a:lnTo>
                  <a:cubicBezTo>
                    <a:pt x="23114" y="5058156"/>
                    <a:pt x="92583" y="5127625"/>
                    <a:pt x="178308" y="5127625"/>
                  </a:cubicBezTo>
                  <a:lnTo>
                    <a:pt x="5461508" y="5127625"/>
                  </a:lnTo>
                  <a:cubicBezTo>
                    <a:pt x="5547233" y="5127625"/>
                    <a:pt x="5616702" y="5058156"/>
                    <a:pt x="5616702" y="4972431"/>
                  </a:cubicBezTo>
                  <a:lnTo>
                    <a:pt x="5616702" y="178181"/>
                  </a:lnTo>
                  <a:cubicBezTo>
                    <a:pt x="5616702" y="92456"/>
                    <a:pt x="5547233" y="22987"/>
                    <a:pt x="5461508" y="22987"/>
                  </a:cubicBezTo>
                  <a:lnTo>
                    <a:pt x="178181" y="22987"/>
                  </a:lnTo>
                  <a:lnTo>
                    <a:pt x="178181" y="11557"/>
                  </a:lnTo>
                  <a:lnTo>
                    <a:pt x="178181" y="23114"/>
                  </a:lnTo>
                  <a:cubicBezTo>
                    <a:pt x="92456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A67A6E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831444" y="4435897"/>
            <a:ext cx="4229844" cy="3862982"/>
            <a:chOff x="0" y="0"/>
            <a:chExt cx="5639792" cy="5150643"/>
          </a:xfrm>
        </p:grpSpPr>
        <p:sp>
          <p:nvSpPr>
            <p:cNvPr id="6" name="Freeform 6"/>
            <p:cNvSpPr/>
            <p:nvPr/>
          </p:nvSpPr>
          <p:spPr>
            <a:xfrm>
              <a:off x="11430" y="11557"/>
              <a:ext cx="5616829" cy="5127498"/>
            </a:xfrm>
            <a:custGeom>
              <a:avLst/>
              <a:gdLst/>
              <a:ahLst/>
              <a:cxnLst/>
              <a:rect l="l" t="t" r="r" b="b"/>
              <a:pathLst>
                <a:path w="5616829" h="5127498">
                  <a:moveTo>
                    <a:pt x="127" y="166624"/>
                  </a:moveTo>
                  <a:cubicBezTo>
                    <a:pt x="127" y="74549"/>
                    <a:pt x="74676" y="0"/>
                    <a:pt x="166751" y="0"/>
                  </a:cubicBezTo>
                  <a:lnTo>
                    <a:pt x="5450078" y="0"/>
                  </a:lnTo>
                  <a:cubicBezTo>
                    <a:pt x="5542153" y="0"/>
                    <a:pt x="5616829" y="74549"/>
                    <a:pt x="5616829" y="166624"/>
                  </a:cubicBezTo>
                  <a:lnTo>
                    <a:pt x="5616829" y="4960874"/>
                  </a:lnTo>
                  <a:cubicBezTo>
                    <a:pt x="5616829" y="5052949"/>
                    <a:pt x="5542153" y="5127498"/>
                    <a:pt x="5450078" y="5127498"/>
                  </a:cubicBezTo>
                  <a:lnTo>
                    <a:pt x="166751" y="5127498"/>
                  </a:lnTo>
                  <a:cubicBezTo>
                    <a:pt x="74676" y="5127498"/>
                    <a:pt x="0" y="5052949"/>
                    <a:pt x="0" y="4960874"/>
                  </a:cubicBezTo>
                  <a:close/>
                </a:path>
              </a:pathLst>
            </a:custGeom>
            <a:solidFill>
              <a:srgbClr val="EBE2E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5639689" cy="5150612"/>
            </a:xfrm>
            <a:custGeom>
              <a:avLst/>
              <a:gdLst/>
              <a:ahLst/>
              <a:cxnLst/>
              <a:rect l="l" t="t" r="r" b="b"/>
              <a:pathLst>
                <a:path w="5639689" h="5150612">
                  <a:moveTo>
                    <a:pt x="0" y="178181"/>
                  </a:moveTo>
                  <a:cubicBezTo>
                    <a:pt x="0" y="79756"/>
                    <a:pt x="79756" y="0"/>
                    <a:pt x="178181" y="0"/>
                  </a:cubicBezTo>
                  <a:lnTo>
                    <a:pt x="5461508" y="0"/>
                  </a:lnTo>
                  <a:lnTo>
                    <a:pt x="5461508" y="11557"/>
                  </a:lnTo>
                  <a:lnTo>
                    <a:pt x="5461508" y="0"/>
                  </a:lnTo>
                  <a:cubicBezTo>
                    <a:pt x="5559933" y="0"/>
                    <a:pt x="5639689" y="79756"/>
                    <a:pt x="5639689" y="178181"/>
                  </a:cubicBezTo>
                  <a:lnTo>
                    <a:pt x="5628132" y="178181"/>
                  </a:lnTo>
                  <a:lnTo>
                    <a:pt x="5639689" y="178181"/>
                  </a:lnTo>
                  <a:lnTo>
                    <a:pt x="5639689" y="4972431"/>
                  </a:lnTo>
                  <a:lnTo>
                    <a:pt x="5628132" y="4972431"/>
                  </a:lnTo>
                  <a:lnTo>
                    <a:pt x="5639689" y="4972431"/>
                  </a:lnTo>
                  <a:cubicBezTo>
                    <a:pt x="5639689" y="5070856"/>
                    <a:pt x="5559933" y="5150612"/>
                    <a:pt x="5461508" y="5150612"/>
                  </a:cubicBezTo>
                  <a:lnTo>
                    <a:pt x="5461508" y="5139055"/>
                  </a:lnTo>
                  <a:lnTo>
                    <a:pt x="5461508" y="5150612"/>
                  </a:lnTo>
                  <a:lnTo>
                    <a:pt x="178181" y="5150612"/>
                  </a:lnTo>
                  <a:lnTo>
                    <a:pt x="178181" y="5139055"/>
                  </a:lnTo>
                  <a:lnTo>
                    <a:pt x="178181" y="5150612"/>
                  </a:lnTo>
                  <a:cubicBezTo>
                    <a:pt x="79756" y="5150612"/>
                    <a:pt x="0" y="5070856"/>
                    <a:pt x="0" y="4972431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4972431"/>
                  </a:lnTo>
                  <a:lnTo>
                    <a:pt x="11557" y="4972431"/>
                  </a:lnTo>
                  <a:lnTo>
                    <a:pt x="23114" y="4972431"/>
                  </a:lnTo>
                  <a:cubicBezTo>
                    <a:pt x="23114" y="5058156"/>
                    <a:pt x="92583" y="5127625"/>
                    <a:pt x="178308" y="5127625"/>
                  </a:cubicBezTo>
                  <a:lnTo>
                    <a:pt x="5461508" y="5127625"/>
                  </a:lnTo>
                  <a:cubicBezTo>
                    <a:pt x="5547233" y="5127625"/>
                    <a:pt x="5616702" y="5058156"/>
                    <a:pt x="5616702" y="4972431"/>
                  </a:cubicBezTo>
                  <a:lnTo>
                    <a:pt x="5616702" y="178181"/>
                  </a:lnTo>
                  <a:cubicBezTo>
                    <a:pt x="5616702" y="92456"/>
                    <a:pt x="5547233" y="22987"/>
                    <a:pt x="5461508" y="22987"/>
                  </a:cubicBezTo>
                  <a:lnTo>
                    <a:pt x="178181" y="22987"/>
                  </a:lnTo>
                  <a:lnTo>
                    <a:pt x="178181" y="11557"/>
                  </a:lnTo>
                  <a:lnTo>
                    <a:pt x="178181" y="23114"/>
                  </a:lnTo>
                  <a:cubicBezTo>
                    <a:pt x="92456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A67A6E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EDE9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2638931" y="2122468"/>
            <a:ext cx="13010138" cy="1682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34"/>
              </a:lnSpc>
            </a:pPr>
            <a:r>
              <a:rPr lang="en-US" sz="5467">
                <a:solidFill>
                  <a:srgbClr val="443728"/>
                </a:solidFill>
                <a:latin typeface="Crimson Pro Bold"/>
              </a:rPr>
              <a:t>Future developments and potential for widespread use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638931" y="4562207"/>
            <a:ext cx="3762554" cy="805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>
                <a:solidFill>
                  <a:srgbClr val="443728"/>
                </a:solidFill>
                <a:latin typeface="Crimson Pro Bold"/>
              </a:rPr>
              <a:t>Technological Advancements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638931" y="5660261"/>
            <a:ext cx="3762554" cy="2594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>
                <a:solidFill>
                  <a:srgbClr val="443728"/>
                </a:solidFill>
                <a:latin typeface="Open Sans"/>
              </a:rPr>
              <a:t>Continuous research and innovation aim to enhance the sophistication and reliability of airbag technology for broader applications.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271355" y="4562207"/>
            <a:ext cx="3762554" cy="439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>
                <a:solidFill>
                  <a:srgbClr val="443728"/>
                </a:solidFill>
                <a:latin typeface="Crimson Pro Bold"/>
              </a:rPr>
              <a:t>Industry Collaboration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271355" y="5226279"/>
            <a:ext cx="3762554" cy="26502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dirty="0">
                <a:solidFill>
                  <a:srgbClr val="443728"/>
                </a:solidFill>
                <a:latin typeface="Open Sans"/>
              </a:rPr>
              <a:t>Partnerships between technology developers, healthcare providers, and eldercare organizations drive the advancement and integration of airbag systems.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903780" y="4562207"/>
            <a:ext cx="3745289" cy="439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>
                <a:solidFill>
                  <a:srgbClr val="443728"/>
                </a:solidFill>
                <a:latin typeface="Crimson Pro Bold"/>
              </a:rPr>
              <a:t>Educational Initiatives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903780" y="5226279"/>
            <a:ext cx="3762554" cy="2206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>
                <a:solidFill>
                  <a:srgbClr val="443728"/>
                </a:solidFill>
                <a:latin typeface="Open Sans"/>
              </a:rPr>
              <a:t>Efforts to raise awareness and knowledge about airbag technology focus on promoting its benefits and dispelling misconceptions.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1771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EDE9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2014118" y="767452"/>
            <a:ext cx="13010138" cy="898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60"/>
              </a:lnSpc>
            </a:pPr>
            <a:r>
              <a:rPr lang="en-US" sz="5967" dirty="0">
                <a:solidFill>
                  <a:srgbClr val="443728"/>
                </a:solidFill>
                <a:latin typeface="Crimson Pro Bold"/>
              </a:rPr>
              <a:t>References: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471318" y="3053713"/>
            <a:ext cx="2264203" cy="6124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42279" lvl="1" algn="just">
              <a:lnSpc>
                <a:spcPts val="5121"/>
              </a:lnSpc>
            </a:pPr>
            <a:r>
              <a:rPr lang="en-US" sz="4097" dirty="0">
                <a:solidFill>
                  <a:srgbClr val="443728"/>
                </a:solidFill>
                <a:latin typeface="Crimson Pro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94771B-209D-FF51-5E9E-564CBA5A6934}"/>
              </a:ext>
            </a:extLst>
          </p:cNvPr>
          <p:cNvSpPr txBox="1"/>
          <p:nvPr/>
        </p:nvSpPr>
        <p:spPr>
          <a:xfrm>
            <a:off x="1143000" y="2171700"/>
            <a:ext cx="1737271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600" dirty="0">
                <a:hlinkClick r:id="rId3"/>
              </a:rPr>
              <a:t>https://ieeexplore.ieee.org/abstract/document/10147586/</a:t>
            </a:r>
            <a:endParaRPr lang="en-I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600" dirty="0">
                <a:hlinkClick r:id="rId4"/>
              </a:rPr>
              <a:t>https://www.academia.edu/download/105651467/31990_66651_1_PB.pdf</a:t>
            </a:r>
            <a:endParaRPr lang="en-I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600" dirty="0">
                <a:hlinkClick r:id="rId5"/>
              </a:rPr>
              <a:t>https://ieeexplore.ieee.org/document/8736227/</a:t>
            </a:r>
            <a:endParaRPr lang="en-I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600" dirty="0">
                <a:hlinkClick r:id="rId6"/>
              </a:rPr>
              <a:t>https://ieeexplore.ieee.org/document/10374122</a:t>
            </a:r>
            <a:endParaRPr lang="en-I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600" dirty="0">
                <a:hlinkClick r:id="rId7"/>
              </a:rPr>
              <a:t>https://ieeexplore.ieee.org/document/9797202/</a:t>
            </a:r>
            <a:endParaRPr lang="en-I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600" dirty="0">
                <a:hlinkClick r:id="rId8"/>
              </a:rPr>
              <a:t>https://ieeexplore.ieee.org/document/9031939/</a:t>
            </a:r>
            <a:endParaRPr lang="en-I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600" dirty="0">
                <a:hlinkClick r:id="rId9"/>
              </a:rPr>
              <a:t>https://youtu.be/ycAf2J4Ll3o?si=kMcjwWKx63rN2y6-</a:t>
            </a:r>
            <a:endParaRPr lang="en-I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14792283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EDE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9530"/>
            <a:chOff x="0" y="0"/>
            <a:chExt cx="24384000" cy="1371937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9429"/>
            </a:xfrm>
            <a:custGeom>
              <a:avLst/>
              <a:gdLst/>
              <a:ahLst/>
              <a:cxnLst/>
              <a:rect l="l" t="t" r="r" b="b"/>
              <a:pathLst>
                <a:path w="24384000" h="13719429">
                  <a:moveTo>
                    <a:pt x="0" y="0"/>
                  </a:moveTo>
                  <a:lnTo>
                    <a:pt x="24384000" y="0"/>
                  </a:lnTo>
                  <a:lnTo>
                    <a:pt x="24384000" y="13719429"/>
                  </a:lnTo>
                  <a:lnTo>
                    <a:pt x="0" y="13719429"/>
                  </a:lnTo>
                  <a:close/>
                </a:path>
              </a:pathLst>
            </a:custGeom>
            <a:solidFill>
              <a:srgbClr val="FFFCFA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18288000" cy="10289530"/>
          </a:xfrm>
          <a:custGeom>
            <a:avLst/>
            <a:gdLst/>
            <a:ahLst/>
            <a:cxnLst/>
            <a:rect l="l" t="t" r="r" b="b"/>
            <a:pathLst>
              <a:path w="18288000" h="10289530">
                <a:moveTo>
                  <a:pt x="0" y="0"/>
                </a:moveTo>
                <a:lnTo>
                  <a:pt x="18288000" y="0"/>
                </a:lnTo>
                <a:lnTo>
                  <a:pt x="18288000" y="10289530"/>
                </a:lnTo>
                <a:lnTo>
                  <a:pt x="0" y="102895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" r="-12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374474" y="3158670"/>
            <a:ext cx="4184330" cy="1986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93"/>
              </a:lnSpc>
            </a:pPr>
            <a:r>
              <a:rPr lang="en-US" sz="6315">
                <a:solidFill>
                  <a:srgbClr val="443728"/>
                </a:solidFill>
                <a:latin typeface="Crimson Pro Bold"/>
              </a:rPr>
              <a:t>                                                                          </a:t>
            </a:r>
            <a:r>
              <a:rPr lang="en-US" sz="6315">
                <a:solidFill>
                  <a:srgbClr val="835E54"/>
                </a:solidFill>
                <a:latin typeface="Crimson Pro Bold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450301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EDE9"/>
            </a:solidFill>
          </p:spPr>
        </p:sp>
      </p:grpSp>
      <p:sp>
        <p:nvSpPr>
          <p:cNvPr id="4" name="Freeform 4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132939" y="1746825"/>
            <a:ext cx="9164121" cy="2082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01"/>
              </a:lnSpc>
            </a:pPr>
            <a:r>
              <a:rPr lang="en-US" sz="6561">
                <a:solidFill>
                  <a:srgbClr val="443728"/>
                </a:solidFill>
                <a:latin typeface="Crimson Pro Bold"/>
              </a:rPr>
              <a:t>FALL DETECTION FOR ELDERLY PEOPLE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32939" y="4945886"/>
            <a:ext cx="9164121" cy="54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93"/>
              </a:lnSpc>
            </a:pPr>
            <a:r>
              <a:rPr lang="en-US" sz="2933">
                <a:solidFill>
                  <a:srgbClr val="443728"/>
                </a:solidFill>
                <a:latin typeface="Open Sans"/>
              </a:rPr>
              <a:t>Why We Chose This Topic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32939" y="5823227"/>
            <a:ext cx="9164121" cy="1402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5461" lvl="1" indent="-257730" algn="l">
              <a:lnSpc>
                <a:spcPts val="3817"/>
              </a:lnSpc>
              <a:buFont typeface="Arial"/>
              <a:buChar char="•"/>
            </a:pPr>
            <a:r>
              <a:rPr lang="en-US" sz="2387">
                <a:solidFill>
                  <a:srgbClr val="443728"/>
                </a:solidFill>
                <a:latin typeface="Open Sans"/>
              </a:rPr>
              <a:t> In 2050, 30%  of the population would be of old people</a:t>
            </a:r>
          </a:p>
          <a:p>
            <a:pPr marL="515461" lvl="1" indent="-257730" algn="l">
              <a:lnSpc>
                <a:spcPts val="3818"/>
              </a:lnSpc>
              <a:buFont typeface="Arial"/>
              <a:buChar char="•"/>
            </a:pPr>
            <a:r>
              <a:rPr lang="en-US" sz="2387">
                <a:solidFill>
                  <a:srgbClr val="443728"/>
                </a:solidFill>
                <a:latin typeface="Open Sans"/>
              </a:rPr>
              <a:t>Product can be used by old people , handicaped people and small childrens too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EDE9"/>
            </a:solidFill>
          </p:spPr>
        </p:sp>
      </p:grpSp>
      <p:sp>
        <p:nvSpPr>
          <p:cNvPr id="4" name="Freeform 4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132939" y="1489949"/>
            <a:ext cx="9164121" cy="2039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01"/>
              </a:lnSpc>
            </a:pPr>
            <a:r>
              <a:rPr lang="en-US" sz="6561">
                <a:solidFill>
                  <a:srgbClr val="443728"/>
                </a:solidFill>
                <a:latin typeface="Crimson Pro Bold"/>
              </a:rPr>
              <a:t>Introduction: Global Problem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32939" y="4717584"/>
            <a:ext cx="9164121" cy="17617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>
                <a:solidFill>
                  <a:srgbClr val="443728"/>
                </a:solidFill>
                <a:latin typeface="Open Sans"/>
              </a:rPr>
              <a:t>Falls among the elderly are a global concern, with significant repercussions on health and independence. Every year, a high number of older adults experience falls, resulting in injuries, hospitalizations, and in some cases, fatal consequences.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94442" y="1433446"/>
            <a:ext cx="13299116" cy="7420108"/>
          </a:xfrm>
          <a:custGeom>
            <a:avLst/>
            <a:gdLst/>
            <a:ahLst/>
            <a:cxnLst/>
            <a:rect l="l" t="t" r="r" b="b"/>
            <a:pathLst>
              <a:path w="13299116" h="7420108">
                <a:moveTo>
                  <a:pt x="0" y="0"/>
                </a:moveTo>
                <a:lnTo>
                  <a:pt x="13299116" y="0"/>
                </a:lnTo>
                <a:lnTo>
                  <a:pt x="13299116" y="7420108"/>
                </a:lnTo>
                <a:lnTo>
                  <a:pt x="0" y="74201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EDE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5395318"/>
            <a:ext cx="4229844" cy="3862982"/>
            <a:chOff x="0" y="0"/>
            <a:chExt cx="5639792" cy="5150643"/>
          </a:xfrm>
        </p:grpSpPr>
        <p:sp>
          <p:nvSpPr>
            <p:cNvPr id="5" name="Freeform 5"/>
            <p:cNvSpPr/>
            <p:nvPr/>
          </p:nvSpPr>
          <p:spPr>
            <a:xfrm>
              <a:off x="11430" y="11557"/>
              <a:ext cx="5616829" cy="5127498"/>
            </a:xfrm>
            <a:custGeom>
              <a:avLst/>
              <a:gdLst/>
              <a:ahLst/>
              <a:cxnLst/>
              <a:rect l="l" t="t" r="r" b="b"/>
              <a:pathLst>
                <a:path w="5616829" h="5127498">
                  <a:moveTo>
                    <a:pt x="127" y="166624"/>
                  </a:moveTo>
                  <a:cubicBezTo>
                    <a:pt x="127" y="74549"/>
                    <a:pt x="74676" y="0"/>
                    <a:pt x="166751" y="0"/>
                  </a:cubicBezTo>
                  <a:lnTo>
                    <a:pt x="5450078" y="0"/>
                  </a:lnTo>
                  <a:cubicBezTo>
                    <a:pt x="5542153" y="0"/>
                    <a:pt x="5616829" y="74549"/>
                    <a:pt x="5616829" y="166624"/>
                  </a:cubicBezTo>
                  <a:lnTo>
                    <a:pt x="5616829" y="4960874"/>
                  </a:lnTo>
                  <a:cubicBezTo>
                    <a:pt x="5616829" y="5052949"/>
                    <a:pt x="5542153" y="5127498"/>
                    <a:pt x="5450078" y="5127498"/>
                  </a:cubicBezTo>
                  <a:lnTo>
                    <a:pt x="166751" y="5127498"/>
                  </a:lnTo>
                  <a:cubicBezTo>
                    <a:pt x="74676" y="5127498"/>
                    <a:pt x="0" y="5052949"/>
                    <a:pt x="0" y="4960874"/>
                  </a:cubicBezTo>
                  <a:close/>
                </a:path>
              </a:pathLst>
            </a:custGeom>
            <a:solidFill>
              <a:srgbClr val="EBE2E0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5639689" cy="5150612"/>
            </a:xfrm>
            <a:custGeom>
              <a:avLst/>
              <a:gdLst/>
              <a:ahLst/>
              <a:cxnLst/>
              <a:rect l="l" t="t" r="r" b="b"/>
              <a:pathLst>
                <a:path w="5639689" h="5150612">
                  <a:moveTo>
                    <a:pt x="0" y="178181"/>
                  </a:moveTo>
                  <a:cubicBezTo>
                    <a:pt x="0" y="79756"/>
                    <a:pt x="79756" y="0"/>
                    <a:pt x="178181" y="0"/>
                  </a:cubicBezTo>
                  <a:lnTo>
                    <a:pt x="5461508" y="0"/>
                  </a:lnTo>
                  <a:lnTo>
                    <a:pt x="5461508" y="11557"/>
                  </a:lnTo>
                  <a:lnTo>
                    <a:pt x="5461508" y="0"/>
                  </a:lnTo>
                  <a:cubicBezTo>
                    <a:pt x="5559933" y="0"/>
                    <a:pt x="5639689" y="79756"/>
                    <a:pt x="5639689" y="178181"/>
                  </a:cubicBezTo>
                  <a:lnTo>
                    <a:pt x="5628132" y="178181"/>
                  </a:lnTo>
                  <a:lnTo>
                    <a:pt x="5639689" y="178181"/>
                  </a:lnTo>
                  <a:lnTo>
                    <a:pt x="5639689" y="4972431"/>
                  </a:lnTo>
                  <a:lnTo>
                    <a:pt x="5628132" y="4972431"/>
                  </a:lnTo>
                  <a:lnTo>
                    <a:pt x="5639689" y="4972431"/>
                  </a:lnTo>
                  <a:cubicBezTo>
                    <a:pt x="5639689" y="5070856"/>
                    <a:pt x="5559933" y="5150612"/>
                    <a:pt x="5461508" y="5150612"/>
                  </a:cubicBezTo>
                  <a:lnTo>
                    <a:pt x="5461508" y="5139055"/>
                  </a:lnTo>
                  <a:lnTo>
                    <a:pt x="5461508" y="5150612"/>
                  </a:lnTo>
                  <a:lnTo>
                    <a:pt x="178181" y="5150612"/>
                  </a:lnTo>
                  <a:lnTo>
                    <a:pt x="178181" y="5139055"/>
                  </a:lnTo>
                  <a:lnTo>
                    <a:pt x="178181" y="5150612"/>
                  </a:lnTo>
                  <a:cubicBezTo>
                    <a:pt x="79756" y="5150612"/>
                    <a:pt x="0" y="5070856"/>
                    <a:pt x="0" y="4972431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4972431"/>
                  </a:lnTo>
                  <a:lnTo>
                    <a:pt x="11557" y="4972431"/>
                  </a:lnTo>
                  <a:lnTo>
                    <a:pt x="23114" y="4972431"/>
                  </a:lnTo>
                  <a:cubicBezTo>
                    <a:pt x="23114" y="5058156"/>
                    <a:pt x="92583" y="5127625"/>
                    <a:pt x="178308" y="5127625"/>
                  </a:cubicBezTo>
                  <a:lnTo>
                    <a:pt x="5461508" y="5127625"/>
                  </a:lnTo>
                  <a:cubicBezTo>
                    <a:pt x="5547233" y="5127625"/>
                    <a:pt x="5616702" y="5058156"/>
                    <a:pt x="5616702" y="4972431"/>
                  </a:cubicBezTo>
                  <a:lnTo>
                    <a:pt x="5616702" y="178181"/>
                  </a:lnTo>
                  <a:cubicBezTo>
                    <a:pt x="5616702" y="92456"/>
                    <a:pt x="5547233" y="22987"/>
                    <a:pt x="5461508" y="22987"/>
                  </a:cubicBezTo>
                  <a:lnTo>
                    <a:pt x="178181" y="22987"/>
                  </a:lnTo>
                  <a:lnTo>
                    <a:pt x="178181" y="11557"/>
                  </a:lnTo>
                  <a:lnTo>
                    <a:pt x="178181" y="23114"/>
                  </a:lnTo>
                  <a:cubicBezTo>
                    <a:pt x="92456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A67A6E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1162589" y="5686846"/>
            <a:ext cx="4366918" cy="49316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478" lvl="1" indent="-228739">
              <a:lnSpc>
                <a:spcPts val="2648"/>
              </a:lnSpc>
              <a:buFont typeface="Arial"/>
              <a:buChar char="•"/>
            </a:pPr>
            <a:r>
              <a:rPr lang="en-US" sz="2118">
                <a:solidFill>
                  <a:srgbClr val="000000"/>
                </a:solidFill>
                <a:latin typeface="Open Sans"/>
              </a:rPr>
              <a:t> Chronic disease</a:t>
            </a:r>
          </a:p>
          <a:p>
            <a:pPr marL="457478" lvl="1" indent="-228739">
              <a:lnSpc>
                <a:spcPts val="2648"/>
              </a:lnSpc>
              <a:buFont typeface="Arial"/>
              <a:buChar char="•"/>
            </a:pPr>
            <a:r>
              <a:rPr lang="en-US" sz="2118">
                <a:solidFill>
                  <a:srgbClr val="000000"/>
                </a:solidFill>
                <a:latin typeface="Open Sans"/>
              </a:rPr>
              <a:t> Poor balance</a:t>
            </a:r>
          </a:p>
          <a:p>
            <a:pPr marL="457478" lvl="1" indent="-228739">
              <a:lnSpc>
                <a:spcPts val="2648"/>
              </a:lnSpc>
              <a:buFont typeface="Arial"/>
              <a:buChar char="•"/>
            </a:pPr>
            <a:r>
              <a:rPr lang="en-US" sz="2118">
                <a:solidFill>
                  <a:srgbClr val="000000"/>
                </a:solidFill>
                <a:latin typeface="Open Sans"/>
              </a:rPr>
              <a:t> Low mobility and bone fragility</a:t>
            </a:r>
          </a:p>
          <a:p>
            <a:pPr marL="457478" lvl="1" indent="-228739">
              <a:lnSpc>
                <a:spcPts val="2648"/>
              </a:lnSpc>
              <a:buFont typeface="Arial"/>
              <a:buChar char="•"/>
            </a:pPr>
            <a:r>
              <a:rPr lang="en-US" sz="2118">
                <a:solidFill>
                  <a:srgbClr val="000000"/>
                </a:solidFill>
                <a:latin typeface="Open Sans"/>
              </a:rPr>
              <a:t> Sight problems</a:t>
            </a:r>
          </a:p>
          <a:p>
            <a:pPr marL="457478" lvl="1" indent="-228739">
              <a:lnSpc>
                <a:spcPts val="2648"/>
              </a:lnSpc>
              <a:buFont typeface="Arial"/>
              <a:buChar char="•"/>
            </a:pPr>
            <a:r>
              <a:rPr lang="en-US" sz="2118">
                <a:solidFill>
                  <a:srgbClr val="000000"/>
                </a:solidFill>
                <a:latin typeface="Open Sans"/>
              </a:rPr>
              <a:t> Cognitive and dementia problems</a:t>
            </a:r>
          </a:p>
          <a:p>
            <a:pPr marL="457478" lvl="1" indent="-228739">
              <a:lnSpc>
                <a:spcPts val="2648"/>
              </a:lnSpc>
              <a:buFont typeface="Arial"/>
              <a:buChar char="•"/>
            </a:pPr>
            <a:r>
              <a:rPr lang="en-US" sz="2118">
                <a:solidFill>
                  <a:srgbClr val="000000"/>
                </a:solidFill>
                <a:latin typeface="Open Sans"/>
              </a:rPr>
              <a:t> Parkinson disease</a:t>
            </a:r>
          </a:p>
          <a:p>
            <a:pPr marL="457478" lvl="1" indent="-228739">
              <a:lnSpc>
                <a:spcPts val="2648"/>
              </a:lnSpc>
              <a:buFont typeface="Arial"/>
              <a:buChar char="•"/>
            </a:pPr>
            <a:r>
              <a:rPr lang="en-US" sz="2118">
                <a:solidFill>
                  <a:srgbClr val="000000"/>
                </a:solidFill>
                <a:latin typeface="Open Sans"/>
              </a:rPr>
              <a:t> Use of drugs that aﬀect the mind</a:t>
            </a:r>
          </a:p>
          <a:p>
            <a:pPr>
              <a:lnSpc>
                <a:spcPts val="2648"/>
              </a:lnSpc>
            </a:pPr>
            <a:endParaRPr lang="en-US" sz="2118">
              <a:solidFill>
                <a:srgbClr val="000000"/>
              </a:solidFill>
              <a:latin typeface="Open Sans"/>
            </a:endParaRPr>
          </a:p>
          <a:p>
            <a:pPr>
              <a:lnSpc>
                <a:spcPts val="2648"/>
              </a:lnSpc>
            </a:pPr>
            <a:endParaRPr lang="en-US" sz="2118">
              <a:solidFill>
                <a:srgbClr val="000000"/>
              </a:solidFill>
              <a:latin typeface="Open Sans"/>
            </a:endParaRPr>
          </a:p>
          <a:p>
            <a:pPr>
              <a:lnSpc>
                <a:spcPts val="2648"/>
              </a:lnSpc>
            </a:pPr>
            <a:endParaRPr lang="en-US" sz="2118">
              <a:solidFill>
                <a:srgbClr val="000000"/>
              </a:solidFill>
              <a:latin typeface="Open Sans"/>
            </a:endParaRPr>
          </a:p>
          <a:p>
            <a:pPr>
              <a:lnSpc>
                <a:spcPts val="2648"/>
              </a:lnSpc>
            </a:pPr>
            <a:endParaRPr lang="en-US" sz="2118">
              <a:solidFill>
                <a:srgbClr val="000000"/>
              </a:solidFill>
              <a:latin typeface="Open Sans"/>
            </a:endParaRPr>
          </a:p>
          <a:p>
            <a:pPr>
              <a:lnSpc>
                <a:spcPts val="2648"/>
              </a:lnSpc>
              <a:spcBef>
                <a:spcPct val="0"/>
              </a:spcBef>
            </a:pPr>
            <a:endParaRPr lang="en-US" sz="2118">
              <a:solidFill>
                <a:srgbClr val="000000"/>
              </a:solidFill>
              <a:latin typeface="Open San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633046" y="914400"/>
            <a:ext cx="4793307" cy="929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60"/>
              </a:lnSpc>
            </a:pPr>
            <a:r>
              <a:rPr lang="en-US" sz="5400">
                <a:solidFill>
                  <a:srgbClr val="000000"/>
                </a:solidFill>
                <a:latin typeface="Crimson Pro Bold"/>
              </a:rPr>
              <a:t>Fall Risk Factors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2206514"/>
            <a:ext cx="16118499" cy="1725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17"/>
              </a:lnSpc>
              <a:spcBef>
                <a:spcPct val="0"/>
              </a:spcBef>
            </a:pPr>
            <a:endParaRPr/>
          </a:p>
          <a:p>
            <a:pPr>
              <a:lnSpc>
                <a:spcPts val="3417"/>
              </a:lnSpc>
              <a:spcBef>
                <a:spcPct val="0"/>
              </a:spcBef>
            </a:pPr>
            <a:r>
              <a:rPr lang="en-US" sz="2733">
                <a:solidFill>
                  <a:srgbClr val="000000"/>
                </a:solidFill>
                <a:latin typeface="Crimson Pro Bold"/>
              </a:rPr>
              <a:t>A person can be more or less prone to fall, depending on a number of risk factors and hence a classiﬁcation based on only age as a parameter is not enough. In fact, medical studies have determined a set of so called risk factors: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18792" y="4705905"/>
            <a:ext cx="3047494" cy="439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>
                <a:solidFill>
                  <a:srgbClr val="443728"/>
                </a:solidFill>
                <a:latin typeface="Crimson Pro Bold"/>
              </a:rPr>
              <a:t>Intrinsic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6914778" y="5395318"/>
            <a:ext cx="4229844" cy="3862982"/>
            <a:chOff x="0" y="0"/>
            <a:chExt cx="5639792" cy="5150643"/>
          </a:xfrm>
        </p:grpSpPr>
        <p:sp>
          <p:nvSpPr>
            <p:cNvPr id="12" name="Freeform 12"/>
            <p:cNvSpPr/>
            <p:nvPr/>
          </p:nvSpPr>
          <p:spPr>
            <a:xfrm>
              <a:off x="11430" y="11557"/>
              <a:ext cx="5616829" cy="5127498"/>
            </a:xfrm>
            <a:custGeom>
              <a:avLst/>
              <a:gdLst/>
              <a:ahLst/>
              <a:cxnLst/>
              <a:rect l="l" t="t" r="r" b="b"/>
              <a:pathLst>
                <a:path w="5616829" h="5127498">
                  <a:moveTo>
                    <a:pt x="127" y="166624"/>
                  </a:moveTo>
                  <a:cubicBezTo>
                    <a:pt x="127" y="74549"/>
                    <a:pt x="74676" y="0"/>
                    <a:pt x="166751" y="0"/>
                  </a:cubicBezTo>
                  <a:lnTo>
                    <a:pt x="5450078" y="0"/>
                  </a:lnTo>
                  <a:cubicBezTo>
                    <a:pt x="5542153" y="0"/>
                    <a:pt x="5616829" y="74549"/>
                    <a:pt x="5616829" y="166624"/>
                  </a:cubicBezTo>
                  <a:lnTo>
                    <a:pt x="5616829" y="4960874"/>
                  </a:lnTo>
                  <a:cubicBezTo>
                    <a:pt x="5616829" y="5052949"/>
                    <a:pt x="5542153" y="5127498"/>
                    <a:pt x="5450078" y="5127498"/>
                  </a:cubicBezTo>
                  <a:lnTo>
                    <a:pt x="166751" y="5127498"/>
                  </a:lnTo>
                  <a:cubicBezTo>
                    <a:pt x="74676" y="5127498"/>
                    <a:pt x="0" y="5052949"/>
                    <a:pt x="0" y="4960874"/>
                  </a:cubicBezTo>
                  <a:close/>
                </a:path>
              </a:pathLst>
            </a:custGeom>
            <a:solidFill>
              <a:srgbClr val="EBE2E0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5639689" cy="5150612"/>
            </a:xfrm>
            <a:custGeom>
              <a:avLst/>
              <a:gdLst/>
              <a:ahLst/>
              <a:cxnLst/>
              <a:rect l="l" t="t" r="r" b="b"/>
              <a:pathLst>
                <a:path w="5639689" h="5150612">
                  <a:moveTo>
                    <a:pt x="0" y="178181"/>
                  </a:moveTo>
                  <a:cubicBezTo>
                    <a:pt x="0" y="79756"/>
                    <a:pt x="79756" y="0"/>
                    <a:pt x="178181" y="0"/>
                  </a:cubicBezTo>
                  <a:lnTo>
                    <a:pt x="5461508" y="0"/>
                  </a:lnTo>
                  <a:lnTo>
                    <a:pt x="5461508" y="11557"/>
                  </a:lnTo>
                  <a:lnTo>
                    <a:pt x="5461508" y="0"/>
                  </a:lnTo>
                  <a:cubicBezTo>
                    <a:pt x="5559933" y="0"/>
                    <a:pt x="5639689" y="79756"/>
                    <a:pt x="5639689" y="178181"/>
                  </a:cubicBezTo>
                  <a:lnTo>
                    <a:pt x="5628132" y="178181"/>
                  </a:lnTo>
                  <a:lnTo>
                    <a:pt x="5639689" y="178181"/>
                  </a:lnTo>
                  <a:lnTo>
                    <a:pt x="5639689" y="4972431"/>
                  </a:lnTo>
                  <a:lnTo>
                    <a:pt x="5628132" y="4972431"/>
                  </a:lnTo>
                  <a:lnTo>
                    <a:pt x="5639689" y="4972431"/>
                  </a:lnTo>
                  <a:cubicBezTo>
                    <a:pt x="5639689" y="5070856"/>
                    <a:pt x="5559933" y="5150612"/>
                    <a:pt x="5461508" y="5150612"/>
                  </a:cubicBezTo>
                  <a:lnTo>
                    <a:pt x="5461508" y="5139055"/>
                  </a:lnTo>
                  <a:lnTo>
                    <a:pt x="5461508" y="5150612"/>
                  </a:lnTo>
                  <a:lnTo>
                    <a:pt x="178181" y="5150612"/>
                  </a:lnTo>
                  <a:lnTo>
                    <a:pt x="178181" y="5139055"/>
                  </a:lnTo>
                  <a:lnTo>
                    <a:pt x="178181" y="5150612"/>
                  </a:lnTo>
                  <a:cubicBezTo>
                    <a:pt x="79756" y="5150612"/>
                    <a:pt x="0" y="5070856"/>
                    <a:pt x="0" y="4972431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4972431"/>
                  </a:lnTo>
                  <a:lnTo>
                    <a:pt x="11557" y="4972431"/>
                  </a:lnTo>
                  <a:lnTo>
                    <a:pt x="23114" y="4972431"/>
                  </a:lnTo>
                  <a:cubicBezTo>
                    <a:pt x="23114" y="5058156"/>
                    <a:pt x="92583" y="5127625"/>
                    <a:pt x="178308" y="5127625"/>
                  </a:cubicBezTo>
                  <a:lnTo>
                    <a:pt x="5461508" y="5127625"/>
                  </a:lnTo>
                  <a:cubicBezTo>
                    <a:pt x="5547233" y="5127625"/>
                    <a:pt x="5616702" y="5058156"/>
                    <a:pt x="5616702" y="4972431"/>
                  </a:cubicBezTo>
                  <a:lnTo>
                    <a:pt x="5616702" y="178181"/>
                  </a:lnTo>
                  <a:cubicBezTo>
                    <a:pt x="5616702" y="92456"/>
                    <a:pt x="5547233" y="22987"/>
                    <a:pt x="5461508" y="22987"/>
                  </a:cubicBezTo>
                  <a:lnTo>
                    <a:pt x="178181" y="22987"/>
                  </a:lnTo>
                  <a:lnTo>
                    <a:pt x="178181" y="11557"/>
                  </a:lnTo>
                  <a:lnTo>
                    <a:pt x="178181" y="23114"/>
                  </a:lnTo>
                  <a:cubicBezTo>
                    <a:pt x="92456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A67A6E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7154620" y="5686846"/>
            <a:ext cx="3750159" cy="1996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0680" lvl="1" indent="-230340">
              <a:lnSpc>
                <a:spcPts val="2667"/>
              </a:lnSpc>
              <a:buFont typeface="Arial"/>
              <a:buChar char="•"/>
            </a:pPr>
            <a:r>
              <a:rPr lang="en-US" sz="2133">
                <a:solidFill>
                  <a:srgbClr val="000000"/>
                </a:solidFill>
                <a:latin typeface="Open Sans"/>
              </a:rPr>
              <a:t>Need to reach high objects</a:t>
            </a:r>
          </a:p>
          <a:p>
            <a:pPr marL="460680" lvl="1" indent="-230340">
              <a:lnSpc>
                <a:spcPts val="2667"/>
              </a:lnSpc>
              <a:buFont typeface="Arial"/>
              <a:buChar char="•"/>
            </a:pPr>
            <a:r>
              <a:rPr lang="en-US" sz="2133">
                <a:solidFill>
                  <a:srgbClr val="000000"/>
                </a:solidFill>
                <a:latin typeface="Open Sans"/>
              </a:rPr>
              <a:t>Slipping ﬂoors</a:t>
            </a:r>
          </a:p>
          <a:p>
            <a:pPr marL="460680" lvl="1" indent="-230340">
              <a:lnSpc>
                <a:spcPts val="2667"/>
              </a:lnSpc>
              <a:buFont typeface="Arial"/>
              <a:buChar char="•"/>
            </a:pPr>
            <a:r>
              <a:rPr lang="en-US" sz="2133">
                <a:solidFill>
                  <a:srgbClr val="000000"/>
                </a:solidFill>
                <a:latin typeface="Open Sans"/>
              </a:rPr>
              <a:t>Stairs</a:t>
            </a:r>
          </a:p>
          <a:p>
            <a:pPr marL="460680" lvl="1" indent="-230340">
              <a:lnSpc>
                <a:spcPts val="2667"/>
              </a:lnSpc>
              <a:buFont typeface="Arial"/>
              <a:buChar char="•"/>
            </a:pPr>
            <a:r>
              <a:rPr lang="en-US" sz="2133">
                <a:solidFill>
                  <a:srgbClr val="000000"/>
                </a:solidFill>
                <a:latin typeface="Open Sans"/>
              </a:rPr>
              <a:t>Incorrect use of shoes and clothes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154620" y="4703699"/>
            <a:ext cx="3990002" cy="439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>
                <a:solidFill>
                  <a:srgbClr val="443728"/>
                </a:solidFill>
                <a:latin typeface="Crimson Pro Bold"/>
              </a:rPr>
              <a:t>Internal Environment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2773397" y="5395318"/>
            <a:ext cx="4229844" cy="3862982"/>
            <a:chOff x="0" y="0"/>
            <a:chExt cx="5639792" cy="5150643"/>
          </a:xfrm>
        </p:grpSpPr>
        <p:sp>
          <p:nvSpPr>
            <p:cNvPr id="17" name="Freeform 17"/>
            <p:cNvSpPr/>
            <p:nvPr/>
          </p:nvSpPr>
          <p:spPr>
            <a:xfrm>
              <a:off x="11430" y="11557"/>
              <a:ext cx="5616829" cy="5127498"/>
            </a:xfrm>
            <a:custGeom>
              <a:avLst/>
              <a:gdLst/>
              <a:ahLst/>
              <a:cxnLst/>
              <a:rect l="l" t="t" r="r" b="b"/>
              <a:pathLst>
                <a:path w="5616829" h="5127498">
                  <a:moveTo>
                    <a:pt x="127" y="166624"/>
                  </a:moveTo>
                  <a:cubicBezTo>
                    <a:pt x="127" y="74549"/>
                    <a:pt x="74676" y="0"/>
                    <a:pt x="166751" y="0"/>
                  </a:cubicBezTo>
                  <a:lnTo>
                    <a:pt x="5450078" y="0"/>
                  </a:lnTo>
                  <a:cubicBezTo>
                    <a:pt x="5542153" y="0"/>
                    <a:pt x="5616829" y="74549"/>
                    <a:pt x="5616829" y="166624"/>
                  </a:cubicBezTo>
                  <a:lnTo>
                    <a:pt x="5616829" y="4960874"/>
                  </a:lnTo>
                  <a:cubicBezTo>
                    <a:pt x="5616829" y="5052949"/>
                    <a:pt x="5542153" y="5127498"/>
                    <a:pt x="5450078" y="5127498"/>
                  </a:cubicBezTo>
                  <a:lnTo>
                    <a:pt x="166751" y="5127498"/>
                  </a:lnTo>
                  <a:cubicBezTo>
                    <a:pt x="74676" y="5127498"/>
                    <a:pt x="0" y="5052949"/>
                    <a:pt x="0" y="4960874"/>
                  </a:cubicBezTo>
                  <a:close/>
                </a:path>
              </a:pathLst>
            </a:custGeom>
            <a:solidFill>
              <a:srgbClr val="EBE2E0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5639689" cy="5150612"/>
            </a:xfrm>
            <a:custGeom>
              <a:avLst/>
              <a:gdLst/>
              <a:ahLst/>
              <a:cxnLst/>
              <a:rect l="l" t="t" r="r" b="b"/>
              <a:pathLst>
                <a:path w="5639689" h="5150612">
                  <a:moveTo>
                    <a:pt x="0" y="178181"/>
                  </a:moveTo>
                  <a:cubicBezTo>
                    <a:pt x="0" y="79756"/>
                    <a:pt x="79756" y="0"/>
                    <a:pt x="178181" y="0"/>
                  </a:cubicBezTo>
                  <a:lnTo>
                    <a:pt x="5461508" y="0"/>
                  </a:lnTo>
                  <a:lnTo>
                    <a:pt x="5461508" y="11557"/>
                  </a:lnTo>
                  <a:lnTo>
                    <a:pt x="5461508" y="0"/>
                  </a:lnTo>
                  <a:cubicBezTo>
                    <a:pt x="5559933" y="0"/>
                    <a:pt x="5639689" y="79756"/>
                    <a:pt x="5639689" y="178181"/>
                  </a:cubicBezTo>
                  <a:lnTo>
                    <a:pt x="5628132" y="178181"/>
                  </a:lnTo>
                  <a:lnTo>
                    <a:pt x="5639689" y="178181"/>
                  </a:lnTo>
                  <a:lnTo>
                    <a:pt x="5639689" y="4972431"/>
                  </a:lnTo>
                  <a:lnTo>
                    <a:pt x="5628132" y="4972431"/>
                  </a:lnTo>
                  <a:lnTo>
                    <a:pt x="5639689" y="4972431"/>
                  </a:lnTo>
                  <a:cubicBezTo>
                    <a:pt x="5639689" y="5070856"/>
                    <a:pt x="5559933" y="5150612"/>
                    <a:pt x="5461508" y="5150612"/>
                  </a:cubicBezTo>
                  <a:lnTo>
                    <a:pt x="5461508" y="5139055"/>
                  </a:lnTo>
                  <a:lnTo>
                    <a:pt x="5461508" y="5150612"/>
                  </a:lnTo>
                  <a:lnTo>
                    <a:pt x="178181" y="5150612"/>
                  </a:lnTo>
                  <a:lnTo>
                    <a:pt x="178181" y="5139055"/>
                  </a:lnTo>
                  <a:lnTo>
                    <a:pt x="178181" y="5150612"/>
                  </a:lnTo>
                  <a:cubicBezTo>
                    <a:pt x="79756" y="5150612"/>
                    <a:pt x="0" y="5070856"/>
                    <a:pt x="0" y="4972431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4972431"/>
                  </a:lnTo>
                  <a:lnTo>
                    <a:pt x="11557" y="4972431"/>
                  </a:lnTo>
                  <a:lnTo>
                    <a:pt x="23114" y="4972431"/>
                  </a:lnTo>
                  <a:cubicBezTo>
                    <a:pt x="23114" y="5058156"/>
                    <a:pt x="92583" y="5127625"/>
                    <a:pt x="178308" y="5127625"/>
                  </a:cubicBezTo>
                  <a:lnTo>
                    <a:pt x="5461508" y="5127625"/>
                  </a:lnTo>
                  <a:cubicBezTo>
                    <a:pt x="5547233" y="5127625"/>
                    <a:pt x="5616702" y="5058156"/>
                    <a:pt x="5616702" y="4972431"/>
                  </a:cubicBezTo>
                  <a:lnTo>
                    <a:pt x="5616702" y="178181"/>
                  </a:lnTo>
                  <a:cubicBezTo>
                    <a:pt x="5616702" y="92456"/>
                    <a:pt x="5547233" y="22987"/>
                    <a:pt x="5461508" y="22987"/>
                  </a:cubicBezTo>
                  <a:lnTo>
                    <a:pt x="178181" y="22987"/>
                  </a:lnTo>
                  <a:lnTo>
                    <a:pt x="178181" y="11557"/>
                  </a:lnTo>
                  <a:lnTo>
                    <a:pt x="178181" y="23114"/>
                  </a:lnTo>
                  <a:cubicBezTo>
                    <a:pt x="92456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A67A6E"/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13040097" y="5667796"/>
            <a:ext cx="2773731" cy="16146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53577" lvl="1" indent="-276788" algn="ctr">
              <a:lnSpc>
                <a:spcPts val="3205"/>
              </a:lnSpc>
              <a:buFont typeface="Arial"/>
              <a:buChar char="•"/>
            </a:pPr>
            <a:r>
              <a:rPr lang="en-US" sz="2564">
                <a:solidFill>
                  <a:srgbClr val="000000"/>
                </a:solidFill>
                <a:latin typeface="Crimson Pro"/>
              </a:rPr>
              <a:t>Damaged roads</a:t>
            </a:r>
          </a:p>
          <a:p>
            <a:pPr marL="553577" lvl="1" indent="-276788" algn="ctr">
              <a:lnSpc>
                <a:spcPts val="3205"/>
              </a:lnSpc>
              <a:buFont typeface="Arial"/>
              <a:buChar char="•"/>
            </a:pPr>
            <a:r>
              <a:rPr lang="en-US" sz="2564">
                <a:solidFill>
                  <a:srgbClr val="000000"/>
                </a:solidFill>
                <a:latin typeface="Crimson Pro"/>
              </a:rPr>
              <a:t> Dangerous steps</a:t>
            </a:r>
          </a:p>
          <a:p>
            <a:pPr marL="553577" lvl="1" indent="-276788" algn="ctr">
              <a:lnSpc>
                <a:spcPts val="3205"/>
              </a:lnSpc>
              <a:buFont typeface="Arial"/>
              <a:buChar char="•"/>
            </a:pPr>
            <a:r>
              <a:rPr lang="en-US" sz="2564">
                <a:solidFill>
                  <a:srgbClr val="000000"/>
                </a:solidFill>
                <a:latin typeface="Crimson Pro"/>
              </a:rPr>
              <a:t>Poor lighting</a:t>
            </a:r>
          </a:p>
          <a:p>
            <a:pPr marL="553577" lvl="1" indent="-276788" algn="ctr">
              <a:lnSpc>
                <a:spcPts val="3205"/>
              </a:lnSpc>
              <a:buFont typeface="Arial"/>
              <a:buChar char="•"/>
            </a:pPr>
            <a:r>
              <a:rPr lang="en-US" sz="2564">
                <a:solidFill>
                  <a:srgbClr val="000000"/>
                </a:solidFill>
                <a:latin typeface="Crimson Pro"/>
              </a:rPr>
              <a:t> Crowded places.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040097" y="4705905"/>
            <a:ext cx="3302198" cy="439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17"/>
              </a:lnSpc>
              <a:spcBef>
                <a:spcPct val="0"/>
              </a:spcBef>
            </a:pPr>
            <a:r>
              <a:rPr lang="en-US" sz="2733">
                <a:solidFill>
                  <a:srgbClr val="000000"/>
                </a:solidFill>
                <a:latin typeface="Crimson Pro Bold"/>
              </a:rPr>
              <a:t>External Environment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EDE9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3913509" y="2475950"/>
            <a:ext cx="10460982" cy="5335101"/>
          </a:xfrm>
          <a:custGeom>
            <a:avLst/>
            <a:gdLst/>
            <a:ahLst/>
            <a:cxnLst/>
            <a:rect l="l" t="t" r="r" b="b"/>
            <a:pathLst>
              <a:path w="10460982" h="5335101">
                <a:moveTo>
                  <a:pt x="0" y="0"/>
                </a:moveTo>
                <a:lnTo>
                  <a:pt x="10460982" y="0"/>
                </a:lnTo>
                <a:lnTo>
                  <a:pt x="10460982" y="5335100"/>
                </a:lnTo>
                <a:lnTo>
                  <a:pt x="0" y="53351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638931" y="453807"/>
            <a:ext cx="13010138" cy="1682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34"/>
              </a:lnSpc>
            </a:pPr>
            <a:r>
              <a:rPr lang="en-US" sz="5467">
                <a:solidFill>
                  <a:srgbClr val="443728"/>
                </a:solidFill>
                <a:latin typeface="Crimson Pro Bold"/>
              </a:rPr>
              <a:t>Statistics on falls and injuries among the elderly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38931" y="7881074"/>
            <a:ext cx="2594550" cy="3711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>
                <a:solidFill>
                  <a:srgbClr val="443728"/>
                </a:solidFill>
                <a:latin typeface="Crimson Pro Bold"/>
              </a:rPr>
              <a:t>Rising Incidents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638931" y="8433971"/>
            <a:ext cx="13010138" cy="873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>
                <a:solidFill>
                  <a:srgbClr val="443728"/>
                </a:solidFill>
                <a:latin typeface="Open Sans"/>
              </a:rPr>
              <a:t>The statistics reveal a concerning increase in falls among the elderly, leading to injuries, fractures, and reduced mobility.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EDE9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4192829" y="2748935"/>
            <a:ext cx="9578259" cy="4789130"/>
          </a:xfrm>
          <a:custGeom>
            <a:avLst/>
            <a:gdLst/>
            <a:ahLst/>
            <a:cxnLst/>
            <a:rect l="l" t="t" r="r" b="b"/>
            <a:pathLst>
              <a:path w="9578259" h="4789130">
                <a:moveTo>
                  <a:pt x="0" y="0"/>
                </a:moveTo>
                <a:lnTo>
                  <a:pt x="9578259" y="0"/>
                </a:lnTo>
                <a:lnTo>
                  <a:pt x="9578259" y="4789130"/>
                </a:lnTo>
                <a:lnTo>
                  <a:pt x="0" y="47891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638931" y="941665"/>
            <a:ext cx="13010138" cy="1682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34"/>
              </a:lnSpc>
            </a:pPr>
            <a:r>
              <a:rPr lang="en-US" sz="5467">
                <a:solidFill>
                  <a:srgbClr val="443728"/>
                </a:solidFill>
                <a:latin typeface="Crimson Pro Bold"/>
              </a:rPr>
              <a:t>Statistics on falls and injuries among the elderly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38931" y="7881074"/>
            <a:ext cx="2594550" cy="3711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>
                <a:solidFill>
                  <a:srgbClr val="443728"/>
                </a:solidFill>
                <a:latin typeface="Crimson Pro Bold"/>
              </a:rPr>
              <a:t>Impact on Health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638931" y="8433971"/>
            <a:ext cx="13010138" cy="873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>
                <a:solidFill>
                  <a:srgbClr val="443728"/>
                </a:solidFill>
                <a:latin typeface="Open Sans"/>
              </a:rPr>
              <a:t>Each fall has substantial implications on the overall health of the elderly, often causing long-term health issues and psychological stress.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EDE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A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538859" y="2281474"/>
            <a:ext cx="13010138" cy="8700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34"/>
              </a:lnSpc>
            </a:pPr>
            <a:r>
              <a:rPr lang="en-US" sz="5467">
                <a:solidFill>
                  <a:srgbClr val="443728"/>
                </a:solidFill>
                <a:latin typeface="Crimson Pro Bold"/>
              </a:rPr>
              <a:t>Current fall detection methods 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2538859" y="4288184"/>
            <a:ext cx="4229844" cy="3862982"/>
            <a:chOff x="0" y="0"/>
            <a:chExt cx="5639792" cy="5150643"/>
          </a:xfrm>
        </p:grpSpPr>
        <p:sp>
          <p:nvSpPr>
            <p:cNvPr id="9" name="Freeform 9"/>
            <p:cNvSpPr/>
            <p:nvPr/>
          </p:nvSpPr>
          <p:spPr>
            <a:xfrm>
              <a:off x="11430" y="11557"/>
              <a:ext cx="5616829" cy="5127498"/>
            </a:xfrm>
            <a:custGeom>
              <a:avLst/>
              <a:gdLst/>
              <a:ahLst/>
              <a:cxnLst/>
              <a:rect l="l" t="t" r="r" b="b"/>
              <a:pathLst>
                <a:path w="5616829" h="5127498">
                  <a:moveTo>
                    <a:pt x="127" y="166624"/>
                  </a:moveTo>
                  <a:cubicBezTo>
                    <a:pt x="127" y="74549"/>
                    <a:pt x="74676" y="0"/>
                    <a:pt x="166751" y="0"/>
                  </a:cubicBezTo>
                  <a:lnTo>
                    <a:pt x="5450078" y="0"/>
                  </a:lnTo>
                  <a:cubicBezTo>
                    <a:pt x="5542153" y="0"/>
                    <a:pt x="5616829" y="74549"/>
                    <a:pt x="5616829" y="166624"/>
                  </a:cubicBezTo>
                  <a:lnTo>
                    <a:pt x="5616829" y="4960874"/>
                  </a:lnTo>
                  <a:cubicBezTo>
                    <a:pt x="5616829" y="5052949"/>
                    <a:pt x="5542153" y="5127498"/>
                    <a:pt x="5450078" y="5127498"/>
                  </a:cubicBezTo>
                  <a:lnTo>
                    <a:pt x="166751" y="5127498"/>
                  </a:lnTo>
                  <a:cubicBezTo>
                    <a:pt x="74676" y="5127498"/>
                    <a:pt x="0" y="5052949"/>
                    <a:pt x="0" y="4960874"/>
                  </a:cubicBezTo>
                  <a:close/>
                </a:path>
              </a:pathLst>
            </a:custGeom>
            <a:solidFill>
              <a:srgbClr val="EBE2E0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5639689" cy="5150612"/>
            </a:xfrm>
            <a:custGeom>
              <a:avLst/>
              <a:gdLst/>
              <a:ahLst/>
              <a:cxnLst/>
              <a:rect l="l" t="t" r="r" b="b"/>
              <a:pathLst>
                <a:path w="5639689" h="5150612">
                  <a:moveTo>
                    <a:pt x="0" y="178181"/>
                  </a:moveTo>
                  <a:cubicBezTo>
                    <a:pt x="0" y="79756"/>
                    <a:pt x="79756" y="0"/>
                    <a:pt x="178181" y="0"/>
                  </a:cubicBezTo>
                  <a:lnTo>
                    <a:pt x="5461508" y="0"/>
                  </a:lnTo>
                  <a:lnTo>
                    <a:pt x="5461508" y="11557"/>
                  </a:lnTo>
                  <a:lnTo>
                    <a:pt x="5461508" y="0"/>
                  </a:lnTo>
                  <a:cubicBezTo>
                    <a:pt x="5559933" y="0"/>
                    <a:pt x="5639689" y="79756"/>
                    <a:pt x="5639689" y="178181"/>
                  </a:cubicBezTo>
                  <a:lnTo>
                    <a:pt x="5628132" y="178181"/>
                  </a:lnTo>
                  <a:lnTo>
                    <a:pt x="5639689" y="178181"/>
                  </a:lnTo>
                  <a:lnTo>
                    <a:pt x="5639689" y="4972431"/>
                  </a:lnTo>
                  <a:lnTo>
                    <a:pt x="5628132" y="4972431"/>
                  </a:lnTo>
                  <a:lnTo>
                    <a:pt x="5639689" y="4972431"/>
                  </a:lnTo>
                  <a:cubicBezTo>
                    <a:pt x="5639689" y="5070856"/>
                    <a:pt x="5559933" y="5150612"/>
                    <a:pt x="5461508" y="5150612"/>
                  </a:cubicBezTo>
                  <a:lnTo>
                    <a:pt x="5461508" y="5139055"/>
                  </a:lnTo>
                  <a:lnTo>
                    <a:pt x="5461508" y="5150612"/>
                  </a:lnTo>
                  <a:lnTo>
                    <a:pt x="178181" y="5150612"/>
                  </a:lnTo>
                  <a:lnTo>
                    <a:pt x="178181" y="5139055"/>
                  </a:lnTo>
                  <a:lnTo>
                    <a:pt x="178181" y="5150612"/>
                  </a:lnTo>
                  <a:cubicBezTo>
                    <a:pt x="79756" y="5150612"/>
                    <a:pt x="0" y="5070856"/>
                    <a:pt x="0" y="4972431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4972431"/>
                  </a:lnTo>
                  <a:lnTo>
                    <a:pt x="11557" y="4972431"/>
                  </a:lnTo>
                  <a:lnTo>
                    <a:pt x="23114" y="4972431"/>
                  </a:lnTo>
                  <a:cubicBezTo>
                    <a:pt x="23114" y="5058156"/>
                    <a:pt x="92583" y="5127625"/>
                    <a:pt x="178308" y="5127625"/>
                  </a:cubicBezTo>
                  <a:lnTo>
                    <a:pt x="5461508" y="5127625"/>
                  </a:lnTo>
                  <a:cubicBezTo>
                    <a:pt x="5547233" y="5127625"/>
                    <a:pt x="5616702" y="5058156"/>
                    <a:pt x="5616702" y="4972431"/>
                  </a:cubicBezTo>
                  <a:lnTo>
                    <a:pt x="5616702" y="178181"/>
                  </a:lnTo>
                  <a:cubicBezTo>
                    <a:pt x="5616702" y="92456"/>
                    <a:pt x="5547233" y="22987"/>
                    <a:pt x="5461508" y="22987"/>
                  </a:cubicBezTo>
                  <a:lnTo>
                    <a:pt x="178181" y="22987"/>
                  </a:lnTo>
                  <a:lnTo>
                    <a:pt x="178181" y="11557"/>
                  </a:lnTo>
                  <a:lnTo>
                    <a:pt x="178181" y="23114"/>
                  </a:lnTo>
                  <a:cubicBezTo>
                    <a:pt x="92456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A67A6E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2933909" y="4608939"/>
            <a:ext cx="3047494" cy="439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>
                <a:solidFill>
                  <a:srgbClr val="443728"/>
                </a:solidFill>
                <a:latin typeface="Crimson Pro Bold"/>
              </a:rPr>
              <a:t>Exercise Programs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933909" y="5161836"/>
            <a:ext cx="3439745" cy="2206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>
                <a:solidFill>
                  <a:srgbClr val="443728"/>
                </a:solidFill>
                <a:latin typeface="Open Sans"/>
              </a:rPr>
              <a:t>While exercise is beneficial, it may not provide comprehensive protection against fall-related injuries for all elderly individuals.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7029153" y="4288184"/>
            <a:ext cx="4229844" cy="3862982"/>
            <a:chOff x="0" y="0"/>
            <a:chExt cx="5639792" cy="5150643"/>
          </a:xfrm>
        </p:grpSpPr>
        <p:sp>
          <p:nvSpPr>
            <p:cNvPr id="14" name="Freeform 14"/>
            <p:cNvSpPr/>
            <p:nvPr/>
          </p:nvSpPr>
          <p:spPr>
            <a:xfrm>
              <a:off x="11430" y="11557"/>
              <a:ext cx="5616829" cy="5127498"/>
            </a:xfrm>
            <a:custGeom>
              <a:avLst/>
              <a:gdLst/>
              <a:ahLst/>
              <a:cxnLst/>
              <a:rect l="l" t="t" r="r" b="b"/>
              <a:pathLst>
                <a:path w="5616829" h="5127498">
                  <a:moveTo>
                    <a:pt x="127" y="166624"/>
                  </a:moveTo>
                  <a:cubicBezTo>
                    <a:pt x="127" y="74549"/>
                    <a:pt x="74676" y="0"/>
                    <a:pt x="166751" y="0"/>
                  </a:cubicBezTo>
                  <a:lnTo>
                    <a:pt x="5450078" y="0"/>
                  </a:lnTo>
                  <a:cubicBezTo>
                    <a:pt x="5542153" y="0"/>
                    <a:pt x="5616829" y="74549"/>
                    <a:pt x="5616829" y="166624"/>
                  </a:cubicBezTo>
                  <a:lnTo>
                    <a:pt x="5616829" y="4960874"/>
                  </a:lnTo>
                  <a:cubicBezTo>
                    <a:pt x="5616829" y="5052949"/>
                    <a:pt x="5542153" y="5127498"/>
                    <a:pt x="5450078" y="5127498"/>
                  </a:cubicBezTo>
                  <a:lnTo>
                    <a:pt x="166751" y="5127498"/>
                  </a:lnTo>
                  <a:cubicBezTo>
                    <a:pt x="74676" y="5127498"/>
                    <a:pt x="0" y="5052949"/>
                    <a:pt x="0" y="4960874"/>
                  </a:cubicBezTo>
                  <a:close/>
                </a:path>
              </a:pathLst>
            </a:custGeom>
            <a:solidFill>
              <a:srgbClr val="EBE2E0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5639689" cy="5150612"/>
            </a:xfrm>
            <a:custGeom>
              <a:avLst/>
              <a:gdLst/>
              <a:ahLst/>
              <a:cxnLst/>
              <a:rect l="l" t="t" r="r" b="b"/>
              <a:pathLst>
                <a:path w="5639689" h="5150612">
                  <a:moveTo>
                    <a:pt x="0" y="178181"/>
                  </a:moveTo>
                  <a:cubicBezTo>
                    <a:pt x="0" y="79756"/>
                    <a:pt x="79756" y="0"/>
                    <a:pt x="178181" y="0"/>
                  </a:cubicBezTo>
                  <a:lnTo>
                    <a:pt x="5461508" y="0"/>
                  </a:lnTo>
                  <a:lnTo>
                    <a:pt x="5461508" y="11557"/>
                  </a:lnTo>
                  <a:lnTo>
                    <a:pt x="5461508" y="0"/>
                  </a:lnTo>
                  <a:cubicBezTo>
                    <a:pt x="5559933" y="0"/>
                    <a:pt x="5639689" y="79756"/>
                    <a:pt x="5639689" y="178181"/>
                  </a:cubicBezTo>
                  <a:lnTo>
                    <a:pt x="5628132" y="178181"/>
                  </a:lnTo>
                  <a:lnTo>
                    <a:pt x="5639689" y="178181"/>
                  </a:lnTo>
                  <a:lnTo>
                    <a:pt x="5639689" y="4972431"/>
                  </a:lnTo>
                  <a:lnTo>
                    <a:pt x="5628132" y="4972431"/>
                  </a:lnTo>
                  <a:lnTo>
                    <a:pt x="5639689" y="4972431"/>
                  </a:lnTo>
                  <a:cubicBezTo>
                    <a:pt x="5639689" y="5070856"/>
                    <a:pt x="5559933" y="5150612"/>
                    <a:pt x="5461508" y="5150612"/>
                  </a:cubicBezTo>
                  <a:lnTo>
                    <a:pt x="5461508" y="5139055"/>
                  </a:lnTo>
                  <a:lnTo>
                    <a:pt x="5461508" y="5150612"/>
                  </a:lnTo>
                  <a:lnTo>
                    <a:pt x="178181" y="5150612"/>
                  </a:lnTo>
                  <a:lnTo>
                    <a:pt x="178181" y="5139055"/>
                  </a:lnTo>
                  <a:lnTo>
                    <a:pt x="178181" y="5150612"/>
                  </a:lnTo>
                  <a:cubicBezTo>
                    <a:pt x="79756" y="5150612"/>
                    <a:pt x="0" y="5070856"/>
                    <a:pt x="0" y="4972431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4972431"/>
                  </a:lnTo>
                  <a:lnTo>
                    <a:pt x="11557" y="4972431"/>
                  </a:lnTo>
                  <a:lnTo>
                    <a:pt x="23114" y="4972431"/>
                  </a:lnTo>
                  <a:cubicBezTo>
                    <a:pt x="23114" y="5058156"/>
                    <a:pt x="92583" y="5127625"/>
                    <a:pt x="178308" y="5127625"/>
                  </a:cubicBezTo>
                  <a:lnTo>
                    <a:pt x="5461508" y="5127625"/>
                  </a:lnTo>
                  <a:cubicBezTo>
                    <a:pt x="5547233" y="5127625"/>
                    <a:pt x="5616702" y="5058156"/>
                    <a:pt x="5616702" y="4972431"/>
                  </a:cubicBezTo>
                  <a:lnTo>
                    <a:pt x="5616702" y="178181"/>
                  </a:lnTo>
                  <a:cubicBezTo>
                    <a:pt x="5616702" y="92456"/>
                    <a:pt x="5547233" y="22987"/>
                    <a:pt x="5461508" y="22987"/>
                  </a:cubicBezTo>
                  <a:lnTo>
                    <a:pt x="178181" y="22987"/>
                  </a:lnTo>
                  <a:lnTo>
                    <a:pt x="178181" y="11557"/>
                  </a:lnTo>
                  <a:lnTo>
                    <a:pt x="178181" y="23114"/>
                  </a:lnTo>
                  <a:cubicBezTo>
                    <a:pt x="92456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A67A6E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7424201" y="4608939"/>
            <a:ext cx="3439745" cy="805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>
                <a:solidFill>
                  <a:srgbClr val="443728"/>
                </a:solidFill>
                <a:latin typeface="Crimson Pro Bold"/>
              </a:rPr>
              <a:t>Home Safety Modifications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424201" y="5595819"/>
            <a:ext cx="3439745" cy="2206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>
                <a:solidFill>
                  <a:srgbClr val="443728"/>
                </a:solidFill>
                <a:latin typeface="Open Sans"/>
              </a:rPr>
              <a:t>Adapting homes for safety is effective, but it comes with limitations in addressing sudden falls or accidents.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1519446" y="4288184"/>
            <a:ext cx="4229844" cy="3862982"/>
            <a:chOff x="0" y="0"/>
            <a:chExt cx="5639792" cy="5150643"/>
          </a:xfrm>
        </p:grpSpPr>
        <p:sp>
          <p:nvSpPr>
            <p:cNvPr id="19" name="Freeform 19"/>
            <p:cNvSpPr/>
            <p:nvPr/>
          </p:nvSpPr>
          <p:spPr>
            <a:xfrm>
              <a:off x="11430" y="11557"/>
              <a:ext cx="5616829" cy="5127498"/>
            </a:xfrm>
            <a:custGeom>
              <a:avLst/>
              <a:gdLst/>
              <a:ahLst/>
              <a:cxnLst/>
              <a:rect l="l" t="t" r="r" b="b"/>
              <a:pathLst>
                <a:path w="5616829" h="5127498">
                  <a:moveTo>
                    <a:pt x="127" y="166624"/>
                  </a:moveTo>
                  <a:cubicBezTo>
                    <a:pt x="127" y="74549"/>
                    <a:pt x="74676" y="0"/>
                    <a:pt x="166751" y="0"/>
                  </a:cubicBezTo>
                  <a:lnTo>
                    <a:pt x="5450078" y="0"/>
                  </a:lnTo>
                  <a:cubicBezTo>
                    <a:pt x="5542153" y="0"/>
                    <a:pt x="5616829" y="74549"/>
                    <a:pt x="5616829" y="166624"/>
                  </a:cubicBezTo>
                  <a:lnTo>
                    <a:pt x="5616829" y="4960874"/>
                  </a:lnTo>
                  <a:cubicBezTo>
                    <a:pt x="5616829" y="5052949"/>
                    <a:pt x="5542153" y="5127498"/>
                    <a:pt x="5450078" y="5127498"/>
                  </a:cubicBezTo>
                  <a:lnTo>
                    <a:pt x="166751" y="5127498"/>
                  </a:lnTo>
                  <a:cubicBezTo>
                    <a:pt x="74676" y="5127498"/>
                    <a:pt x="0" y="5052949"/>
                    <a:pt x="0" y="4960874"/>
                  </a:cubicBezTo>
                  <a:close/>
                </a:path>
              </a:pathLst>
            </a:custGeom>
            <a:solidFill>
              <a:srgbClr val="EBE2E0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5639689" cy="5150612"/>
            </a:xfrm>
            <a:custGeom>
              <a:avLst/>
              <a:gdLst/>
              <a:ahLst/>
              <a:cxnLst/>
              <a:rect l="l" t="t" r="r" b="b"/>
              <a:pathLst>
                <a:path w="5639689" h="5150612">
                  <a:moveTo>
                    <a:pt x="0" y="178181"/>
                  </a:moveTo>
                  <a:cubicBezTo>
                    <a:pt x="0" y="79756"/>
                    <a:pt x="79756" y="0"/>
                    <a:pt x="178181" y="0"/>
                  </a:cubicBezTo>
                  <a:lnTo>
                    <a:pt x="5461508" y="0"/>
                  </a:lnTo>
                  <a:lnTo>
                    <a:pt x="5461508" y="11557"/>
                  </a:lnTo>
                  <a:lnTo>
                    <a:pt x="5461508" y="0"/>
                  </a:lnTo>
                  <a:cubicBezTo>
                    <a:pt x="5559933" y="0"/>
                    <a:pt x="5639689" y="79756"/>
                    <a:pt x="5639689" y="178181"/>
                  </a:cubicBezTo>
                  <a:lnTo>
                    <a:pt x="5628132" y="178181"/>
                  </a:lnTo>
                  <a:lnTo>
                    <a:pt x="5639689" y="178181"/>
                  </a:lnTo>
                  <a:lnTo>
                    <a:pt x="5639689" y="4972431"/>
                  </a:lnTo>
                  <a:lnTo>
                    <a:pt x="5628132" y="4972431"/>
                  </a:lnTo>
                  <a:lnTo>
                    <a:pt x="5639689" y="4972431"/>
                  </a:lnTo>
                  <a:cubicBezTo>
                    <a:pt x="5639689" y="5070856"/>
                    <a:pt x="5559933" y="5150612"/>
                    <a:pt x="5461508" y="5150612"/>
                  </a:cubicBezTo>
                  <a:lnTo>
                    <a:pt x="5461508" y="5139055"/>
                  </a:lnTo>
                  <a:lnTo>
                    <a:pt x="5461508" y="5150612"/>
                  </a:lnTo>
                  <a:lnTo>
                    <a:pt x="178181" y="5150612"/>
                  </a:lnTo>
                  <a:lnTo>
                    <a:pt x="178181" y="5139055"/>
                  </a:lnTo>
                  <a:lnTo>
                    <a:pt x="178181" y="5150612"/>
                  </a:lnTo>
                  <a:cubicBezTo>
                    <a:pt x="79756" y="5150612"/>
                    <a:pt x="0" y="5070856"/>
                    <a:pt x="0" y="4972431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4972431"/>
                  </a:lnTo>
                  <a:lnTo>
                    <a:pt x="11557" y="4972431"/>
                  </a:lnTo>
                  <a:lnTo>
                    <a:pt x="23114" y="4972431"/>
                  </a:lnTo>
                  <a:cubicBezTo>
                    <a:pt x="23114" y="5058156"/>
                    <a:pt x="92583" y="5127625"/>
                    <a:pt x="178308" y="5127625"/>
                  </a:cubicBezTo>
                  <a:lnTo>
                    <a:pt x="5461508" y="5127625"/>
                  </a:lnTo>
                  <a:cubicBezTo>
                    <a:pt x="5547233" y="5127625"/>
                    <a:pt x="5616702" y="5058156"/>
                    <a:pt x="5616702" y="4972431"/>
                  </a:cubicBezTo>
                  <a:lnTo>
                    <a:pt x="5616702" y="178181"/>
                  </a:lnTo>
                  <a:cubicBezTo>
                    <a:pt x="5616702" y="92456"/>
                    <a:pt x="5547233" y="22987"/>
                    <a:pt x="5461508" y="22987"/>
                  </a:cubicBezTo>
                  <a:lnTo>
                    <a:pt x="178181" y="22987"/>
                  </a:lnTo>
                  <a:lnTo>
                    <a:pt x="178181" y="11557"/>
                  </a:lnTo>
                  <a:lnTo>
                    <a:pt x="178181" y="23114"/>
                  </a:lnTo>
                  <a:cubicBezTo>
                    <a:pt x="92456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A67A6E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11914495" y="4608939"/>
            <a:ext cx="2594550" cy="3711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>
                <a:solidFill>
                  <a:srgbClr val="443728"/>
                </a:solidFill>
                <a:latin typeface="Crimson Pro Bold"/>
              </a:rPr>
              <a:t>Assistive Devices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914495" y="5161836"/>
            <a:ext cx="3439745" cy="2206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>
                <a:solidFill>
                  <a:srgbClr val="443728"/>
                </a:solidFill>
                <a:latin typeface="Open Sans"/>
              </a:rPr>
              <a:t>Devices like canes and walkers serve well, but they may not be sufficient in preventing falls in all scenarios.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EDE9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2318918" y="4107211"/>
            <a:ext cx="6725852" cy="4928869"/>
          </a:xfrm>
          <a:custGeom>
            <a:avLst/>
            <a:gdLst/>
            <a:ahLst/>
            <a:cxnLst/>
            <a:rect l="l" t="t" r="r" b="b"/>
            <a:pathLst>
              <a:path w="6725852" h="4928869">
                <a:moveTo>
                  <a:pt x="0" y="0"/>
                </a:moveTo>
                <a:lnTo>
                  <a:pt x="6725852" y="0"/>
                </a:lnTo>
                <a:lnTo>
                  <a:pt x="6725852" y="4928869"/>
                </a:lnTo>
                <a:lnTo>
                  <a:pt x="0" y="49288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002365" y="4070281"/>
            <a:ext cx="6012511" cy="4965798"/>
          </a:xfrm>
          <a:custGeom>
            <a:avLst/>
            <a:gdLst/>
            <a:ahLst/>
            <a:cxnLst/>
            <a:rect l="l" t="t" r="r" b="b"/>
            <a:pathLst>
              <a:path w="6012511" h="4965798">
                <a:moveTo>
                  <a:pt x="0" y="0"/>
                </a:moveTo>
                <a:lnTo>
                  <a:pt x="6012510" y="0"/>
                </a:lnTo>
                <a:lnTo>
                  <a:pt x="6012510" y="4965799"/>
                </a:lnTo>
                <a:lnTo>
                  <a:pt x="0" y="49657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014118" y="767452"/>
            <a:ext cx="13010138" cy="943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60"/>
              </a:lnSpc>
            </a:pPr>
            <a:r>
              <a:rPr lang="en-US" sz="5967">
                <a:solidFill>
                  <a:srgbClr val="443728"/>
                </a:solidFill>
                <a:latin typeface="Crimson Pro Bold"/>
              </a:rPr>
              <a:t>Components Used: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709271" y="3053713"/>
            <a:ext cx="3013078" cy="657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84559" lvl="1" indent="-442280" algn="just">
              <a:lnSpc>
                <a:spcPts val="5121"/>
              </a:lnSpc>
              <a:buFont typeface="Arial"/>
              <a:buChar char="•"/>
            </a:pPr>
            <a:r>
              <a:rPr lang="en-US" sz="4097">
                <a:solidFill>
                  <a:srgbClr val="443728"/>
                </a:solidFill>
                <a:latin typeface="Crimson Pro"/>
              </a:rPr>
              <a:t>MPU6050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471318" y="3053713"/>
            <a:ext cx="2264203" cy="657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84559" lvl="1" indent="-442280" algn="just">
              <a:lnSpc>
                <a:spcPts val="5121"/>
              </a:lnSpc>
              <a:buFont typeface="Arial"/>
              <a:buChar char="•"/>
            </a:pPr>
            <a:r>
              <a:rPr lang="en-US" sz="4097">
                <a:solidFill>
                  <a:srgbClr val="443728"/>
                </a:solidFill>
                <a:latin typeface="Crimson Pro"/>
              </a:rPr>
              <a:t>ESP32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</TotalTime>
  <Words>615</Words>
  <Application>Microsoft Office PowerPoint</Application>
  <PresentationFormat>Custom</PresentationFormat>
  <Paragraphs>115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Open Sans</vt:lpstr>
      <vt:lpstr>Crimson Pro</vt:lpstr>
      <vt:lpstr>Crimson Pro Bold</vt:lpstr>
      <vt:lpstr>Open Sans Bold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THIRD-YEAR-OF-ENGINEERING (3).pptx</dc:title>
  <cp:lastModifiedBy>Divyanshi Rathore</cp:lastModifiedBy>
  <cp:revision>3</cp:revision>
  <dcterms:created xsi:type="dcterms:W3CDTF">2006-08-16T00:00:00Z</dcterms:created>
  <dcterms:modified xsi:type="dcterms:W3CDTF">2024-05-05T18:50:42Z</dcterms:modified>
  <dc:identifier>DAF6BdMU4wQ</dc:identifier>
</cp:coreProperties>
</file>

<file path=docProps/thumbnail.jpeg>
</file>